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51" r:id="rId1"/>
  </p:sldMasterIdLst>
  <p:notesMasterIdLst>
    <p:notesMasterId r:id="rId60"/>
  </p:notesMasterIdLst>
  <p:sldIdLst>
    <p:sldId id="257" r:id="rId2"/>
    <p:sldId id="378" r:id="rId3"/>
    <p:sldId id="388" r:id="rId4"/>
    <p:sldId id="349" r:id="rId5"/>
    <p:sldId id="259" r:id="rId6"/>
    <p:sldId id="313" r:id="rId7"/>
    <p:sldId id="357" r:id="rId8"/>
    <p:sldId id="358" r:id="rId9"/>
    <p:sldId id="359" r:id="rId10"/>
    <p:sldId id="362" r:id="rId11"/>
    <p:sldId id="380" r:id="rId12"/>
    <p:sldId id="381" r:id="rId13"/>
    <p:sldId id="382" r:id="rId14"/>
    <p:sldId id="383" r:id="rId15"/>
    <p:sldId id="384" r:id="rId16"/>
    <p:sldId id="366" r:id="rId17"/>
    <p:sldId id="314" r:id="rId18"/>
    <p:sldId id="311" r:id="rId19"/>
    <p:sldId id="315" r:id="rId20"/>
    <p:sldId id="316" r:id="rId21"/>
    <p:sldId id="312" r:id="rId22"/>
    <p:sldId id="319" r:id="rId23"/>
    <p:sldId id="320" r:id="rId24"/>
    <p:sldId id="321" r:id="rId25"/>
    <p:sldId id="350" r:id="rId26"/>
    <p:sldId id="385" r:id="rId27"/>
    <p:sldId id="387" r:id="rId28"/>
    <p:sldId id="386" r:id="rId29"/>
    <p:sldId id="317" r:id="rId30"/>
    <p:sldId id="318" r:id="rId31"/>
    <p:sldId id="322" r:id="rId32"/>
    <p:sldId id="323" r:id="rId33"/>
    <p:sldId id="324" r:id="rId34"/>
    <p:sldId id="325" r:id="rId35"/>
    <p:sldId id="326" r:id="rId36"/>
    <p:sldId id="327" r:id="rId37"/>
    <p:sldId id="328" r:id="rId38"/>
    <p:sldId id="329" r:id="rId39"/>
    <p:sldId id="330" r:id="rId40"/>
    <p:sldId id="331" r:id="rId41"/>
    <p:sldId id="377" r:id="rId42"/>
    <p:sldId id="367" r:id="rId43"/>
    <p:sldId id="332" r:id="rId44"/>
    <p:sldId id="333" r:id="rId45"/>
    <p:sldId id="334" r:id="rId46"/>
    <p:sldId id="335" r:id="rId47"/>
    <p:sldId id="336" r:id="rId48"/>
    <p:sldId id="352" r:id="rId49"/>
    <p:sldId id="372" r:id="rId50"/>
    <p:sldId id="373" r:id="rId51"/>
    <p:sldId id="354" r:id="rId52"/>
    <p:sldId id="355" r:id="rId53"/>
    <p:sldId id="374" r:id="rId54"/>
    <p:sldId id="375" r:id="rId55"/>
    <p:sldId id="376" r:id="rId56"/>
    <p:sldId id="337" r:id="rId57"/>
    <p:sldId id="370" r:id="rId58"/>
    <p:sldId id="371"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312"/>
    <p:restoredTop sz="94836"/>
  </p:normalViewPr>
  <p:slideViewPr>
    <p:cSldViewPr snapToGrid="0" snapToObjects="1">
      <p:cViewPr>
        <p:scale>
          <a:sx n="88" d="100"/>
          <a:sy n="88" d="100"/>
        </p:scale>
        <p:origin x="456"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notesMaster" Target="notesMasters/notesMaster1.xml"/><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2FFAD9-A5BE-F646-B55C-F0638195490F}" type="datetimeFigureOut">
              <a:rPr lang="en-US" smtClean="0"/>
              <a:t>11/4/19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489DB4-82E0-AF40-81BE-1C4AA0DF45FC}" type="slidenum">
              <a:rPr lang="en-US" smtClean="0"/>
              <a:t>‹#›</a:t>
            </a:fld>
            <a:endParaRPr lang="en-US"/>
          </a:p>
        </p:txBody>
      </p:sp>
    </p:spTree>
    <p:extLst>
      <p:ext uri="{BB962C8B-B14F-4D97-AF65-F5344CB8AC3E}">
        <p14:creationId xmlns:p14="http://schemas.microsoft.com/office/powerpoint/2010/main" val="351368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489DB4-82E0-AF40-81BE-1C4AA0DF45FC}" type="slidenum">
              <a:rPr lang="en-US" smtClean="0"/>
              <a:t>1</a:t>
            </a:fld>
            <a:endParaRPr lang="en-US"/>
          </a:p>
        </p:txBody>
      </p:sp>
    </p:spTree>
    <p:extLst>
      <p:ext uri="{BB962C8B-B14F-4D97-AF65-F5344CB8AC3E}">
        <p14:creationId xmlns:p14="http://schemas.microsoft.com/office/powerpoint/2010/main" val="1196210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a:t>
            </a:fld>
            <a:endParaRPr lang="en-US"/>
          </a:p>
        </p:txBody>
      </p:sp>
    </p:spTree>
    <p:extLst>
      <p:ext uri="{BB962C8B-B14F-4D97-AF65-F5344CB8AC3E}">
        <p14:creationId xmlns:p14="http://schemas.microsoft.com/office/powerpoint/2010/main" val="1245861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a:t>
            </a:r>
            <a:r>
              <a:rPr lang="en-US" sz="2400" b="0" i="0" baseline="0" dirty="0">
                <a:solidFill>
                  <a:schemeClr val="tx1">
                    <a:lumMod val="75000"/>
                    <a:lumOff val="25000"/>
                  </a:schemeClr>
                </a:solidFill>
                <a:latin typeface="Karla" charset="0"/>
                <a:ea typeface="Karla" charset="0"/>
                <a:cs typeface="Karla" charset="0"/>
              </a:rPr>
              <a:t> </a:t>
            </a:r>
            <a:r>
              <a:rPr lang="en-US" sz="2400" b="0" i="0" dirty="0">
                <a:solidFill>
                  <a:schemeClr val="tx1">
                    <a:lumMod val="75000"/>
                    <a:lumOff val="25000"/>
                  </a:schemeClr>
                </a:solidFill>
                <a:latin typeface="Karla" charset="0"/>
                <a:ea typeface="Karla" charset="0"/>
                <a:cs typeface="Karla" charset="0"/>
              </a:rPr>
              <a:t>Kevin Rader and Chris Tanner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445CB2-BF6F-6E49-AC61-7BDDE2E02F5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47445CB2-BF6F-6E49-AC61-7BDDE2E02F5B}"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015746" y="6400800"/>
            <a:ext cx="2287807"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47445CB2-BF6F-6E49-AC61-7BDDE2E02F5B}" type="slidenum">
              <a:rPr lang="en-US" smtClean="0"/>
              <a:t>‹#›</a:t>
            </a:fld>
            <a:endParaRPr lang="en-US"/>
          </a:p>
        </p:txBody>
      </p:sp>
      <p:sp>
        <p:nvSpPr>
          <p:cNvPr id="12" name="TextBox 11"/>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sp>
        <p:nvSpPr>
          <p:cNvPr id="10" name="TextBox 9"/>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sp>
        <p:nvSpPr>
          <p:cNvPr id="8" name="TextBox 7"/>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445CB2-BF6F-6E49-AC61-7BDDE2E02F5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445CB2-BF6F-6E49-AC61-7BDDE2E02F5B}" type="slidenum">
              <a:rPr lang="en-US" smtClean="0"/>
              <a:t>‹#›</a:t>
            </a:fld>
            <a:endParaRPr lang="en-US"/>
          </a:p>
        </p:txBody>
      </p:sp>
    </p:spTree>
    <p:extLst>
      <p:ext uri="{BB962C8B-B14F-4D97-AF65-F5344CB8AC3E}">
        <p14:creationId xmlns:p14="http://schemas.microsoft.com/office/powerpoint/2010/main" val="1469015531"/>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tiff"/><Relationship Id="rId5" Type="http://schemas.openxmlformats.org/officeDocument/2006/relationships/image" Target="../media/image20.tiff"/><Relationship Id="rId1" Type="http://schemas.openxmlformats.org/officeDocument/2006/relationships/slideLayout" Target="../slideLayouts/slideLayout2.xml"/><Relationship Id="rId2" Type="http://schemas.openxmlformats.org/officeDocument/2006/relationships/image" Target="../media/image16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1.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2.tiff"/></Relationships>
</file>

<file path=ppt/slides/_rels/slide34.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5.tiff"/><Relationship Id="rId5" Type="http://schemas.openxmlformats.org/officeDocument/2006/relationships/image" Target="../media/image26.tiff"/><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8.tiff"/><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9.tiff"/><Relationship Id="rId5" Type="http://schemas.openxmlformats.org/officeDocument/2006/relationships/image" Target="../media/image30.tiff"/><Relationship Id="rId6" Type="http://schemas.openxmlformats.org/officeDocument/2006/relationships/image" Target="../media/image31.tiff"/><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2.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33.tiff"/></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36.tiff"/><Relationship Id="rId5" Type="http://schemas.openxmlformats.org/officeDocument/2006/relationships/image" Target="../media/image37.emf"/><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38.tiff"/><Relationship Id="rId5"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tiff"/><Relationship Id="rId3" Type="http://schemas.openxmlformats.org/officeDocument/2006/relationships/image" Target="../media/image4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45.png"/><Relationship Id="rId3"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tiff"/><Relationship Id="rId3" Type="http://schemas.openxmlformats.org/officeDocument/2006/relationships/image" Target="../media/image4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media/image53.png"/></Relationships>
</file>

<file path=ppt/slides/_rels/slide56.xml.rels><?xml version="1.0" encoding="UTF-8" standalone="yes"?>
<Relationships xmlns="http://schemas.openxmlformats.org/package/2006/relationships"><Relationship Id="rId3" Type="http://schemas.openxmlformats.org/officeDocument/2006/relationships/image" Target="../media/image54.tiff"/><Relationship Id="rId4" Type="http://schemas.openxmlformats.org/officeDocument/2006/relationships/image" Target="../media/image55.tiff"/><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D65B86F-3171-0647-A08E-F96D3494CEC7}"/>
              </a:ext>
            </a:extLst>
          </p:cNvPr>
          <p:cNvSpPr>
            <a:spLocks noGrp="1"/>
          </p:cNvSpPr>
          <p:nvPr>
            <p:ph type="ctrTitle"/>
          </p:nvPr>
        </p:nvSpPr>
        <p:spPr/>
        <p:txBody>
          <a:bodyPr/>
          <a:lstStyle/>
          <a:p>
            <a:r>
              <a:rPr lang="en-US" dirty="0"/>
              <a:t>Lecture 17: Boosting</a:t>
            </a:r>
          </a:p>
        </p:txBody>
      </p:sp>
    </p:spTree>
    <p:extLst>
      <p:ext uri="{BB962C8B-B14F-4D97-AF65-F5344CB8AC3E}">
        <p14:creationId xmlns:p14="http://schemas.microsoft.com/office/powerpoint/2010/main" val="15647791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RF</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2853" y="458813"/>
            <a:ext cx="6926799" cy="6060949"/>
          </a:xfrm>
        </p:spPr>
      </p:pic>
      <p:sp>
        <p:nvSpPr>
          <p:cNvPr id="7" name="Slide Number Placeholder 6"/>
          <p:cNvSpPr>
            <a:spLocks noGrp="1"/>
          </p:cNvSpPr>
          <p:nvPr>
            <p:ph type="sldNum" sz="quarter" idx="12"/>
          </p:nvPr>
        </p:nvSpPr>
        <p:spPr/>
        <p:txBody>
          <a:bodyPr/>
          <a:lstStyle/>
          <a:p>
            <a:fld id="{47445CB2-BF6F-6E49-AC61-7BDDE2E02F5B}" type="slidenum">
              <a:rPr lang="en-US" smtClean="0"/>
              <a:t>10</a:t>
            </a:fld>
            <a:endParaRPr lang="en-US"/>
          </a:p>
        </p:txBody>
      </p:sp>
      <p:sp>
        <p:nvSpPr>
          <p:cNvPr id="9" name="Content Placeholder 2"/>
          <p:cNvSpPr txBox="1">
            <a:spLocks/>
          </p:cNvSpPr>
          <p:nvPr/>
        </p:nvSpPr>
        <p:spPr>
          <a:xfrm>
            <a:off x="4718747" y="6266379"/>
            <a:ext cx="3793330" cy="423309"/>
          </a:xfrm>
          <a:prstGeom prst="rect">
            <a:avLst/>
          </a:prstGeom>
          <a:solidFill>
            <a:srgbClr val="F9F9F9"/>
          </a:solidFill>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800"/>
              </a:spcAft>
            </a:pPr>
            <a:r>
              <a:rPr lang="en-US" sz="1600" dirty="0"/>
              <a:t>100 trees, </a:t>
            </a:r>
            <a:r>
              <a:rPr lang="en-US" sz="1600" dirty="0" err="1"/>
              <a:t>max_depth</a:t>
            </a:r>
            <a:r>
              <a:rPr lang="en-US" sz="1600" dirty="0"/>
              <a:t>=10</a:t>
            </a:r>
          </a:p>
          <a:p>
            <a:pPr>
              <a:spcAft>
                <a:spcPts val="1800"/>
              </a:spcAft>
            </a:pPr>
            <a:endParaRPr lang="en-US" sz="16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7160" y="458813"/>
            <a:ext cx="6928539" cy="6062472"/>
          </a:xfrm>
          <a:prstGeom prst="rect">
            <a:avLst/>
          </a:prstGeom>
        </p:spPr>
      </p:pic>
    </p:spTree>
    <p:extLst>
      <p:ext uri="{BB962C8B-B14F-4D97-AF65-F5344CB8AC3E}">
        <p14:creationId xmlns:p14="http://schemas.microsoft.com/office/powerpoint/2010/main" val="1462626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a:t>
            </a:r>
            <a:r>
              <a:rPr lang="en-US" dirty="0" smtClean="0"/>
              <a:t>RF</a:t>
            </a:r>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2853" y="458813"/>
            <a:ext cx="6926799" cy="6060949"/>
          </a:xfrm>
        </p:spPr>
      </p:pic>
      <p:sp>
        <p:nvSpPr>
          <p:cNvPr id="7" name="Slide Number Placeholder 6"/>
          <p:cNvSpPr>
            <a:spLocks noGrp="1"/>
          </p:cNvSpPr>
          <p:nvPr>
            <p:ph type="sldNum" sz="quarter" idx="12"/>
          </p:nvPr>
        </p:nvSpPr>
        <p:spPr/>
        <p:txBody>
          <a:bodyPr/>
          <a:lstStyle/>
          <a:p>
            <a:fld id="{47445CB2-BF6F-6E49-AC61-7BDDE2E02F5B}" type="slidenum">
              <a:rPr lang="en-US" smtClean="0"/>
              <a:t>11</a:t>
            </a:fld>
            <a:endParaRPr lang="en-US"/>
          </a:p>
        </p:txBody>
      </p:sp>
      <p:sp>
        <p:nvSpPr>
          <p:cNvPr id="9" name="Content Placeholder 2"/>
          <p:cNvSpPr txBox="1">
            <a:spLocks/>
          </p:cNvSpPr>
          <p:nvPr/>
        </p:nvSpPr>
        <p:spPr>
          <a:xfrm>
            <a:off x="4718747" y="6266379"/>
            <a:ext cx="3793330" cy="423309"/>
          </a:xfrm>
          <a:prstGeom prst="rect">
            <a:avLst/>
          </a:prstGeom>
          <a:solidFill>
            <a:srgbClr val="F9F9F9"/>
          </a:solidFill>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800"/>
              </a:spcAft>
            </a:pPr>
            <a:r>
              <a:rPr lang="en-US" sz="1600" dirty="0" smtClean="0"/>
              <a:t>100 trees, </a:t>
            </a:r>
            <a:r>
              <a:rPr lang="en-US" sz="1600" dirty="0" err="1" smtClean="0"/>
              <a:t>max_depth</a:t>
            </a:r>
            <a:r>
              <a:rPr lang="en-US" sz="1600" dirty="0" smtClean="0"/>
              <a:t>=10</a:t>
            </a:r>
            <a:endParaRPr lang="en-US" sz="1600" dirty="0"/>
          </a:p>
          <a:p>
            <a:pPr>
              <a:spcAft>
                <a:spcPts val="1800"/>
              </a:spcAft>
            </a:pPr>
            <a:endParaRPr lang="en-US" sz="16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7160" y="458813"/>
            <a:ext cx="6928539" cy="6062472"/>
          </a:xfrm>
          <a:prstGeom prst="rect">
            <a:avLst/>
          </a:prstGeom>
        </p:spPr>
      </p:pic>
    </p:spTree>
    <p:extLst>
      <p:ext uri="{BB962C8B-B14F-4D97-AF65-F5344CB8AC3E}">
        <p14:creationId xmlns:p14="http://schemas.microsoft.com/office/powerpoint/2010/main" val="6178719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Random </a:t>
            </a:r>
            <a:r>
              <a:rPr lang="en-US" dirty="0" smtClean="0"/>
              <a:t>Forests</a:t>
            </a:r>
            <a:endParaRPr lang="en-US" dirty="0">
              <a:effectLst/>
            </a:endParaRPr>
          </a:p>
        </p:txBody>
      </p:sp>
      <p:sp>
        <p:nvSpPr>
          <p:cNvPr id="3" name="Content Placeholder 2"/>
          <p:cNvSpPr>
            <a:spLocks noGrp="1"/>
          </p:cNvSpPr>
          <p:nvPr>
            <p:ph idx="1"/>
          </p:nvPr>
        </p:nvSpPr>
        <p:spPr/>
        <p:txBody>
          <a:bodyPr/>
          <a:lstStyle/>
          <a:p>
            <a:r>
              <a:rPr lang="en-US" sz="2400" dirty="0"/>
              <a:t>When the number of predictors is large, but the number of relevant predictors is small, random forests can perform poorly. </a:t>
            </a:r>
          </a:p>
          <a:p>
            <a:endParaRPr lang="en-US" sz="2400" dirty="0" smtClean="0"/>
          </a:p>
          <a:p>
            <a:r>
              <a:rPr lang="en-US" sz="2400" b="1" dirty="0" smtClean="0"/>
              <a:t>Question</a:t>
            </a:r>
            <a:r>
              <a:rPr lang="en-US" sz="2400" dirty="0" smtClean="0"/>
              <a:t>: Why?</a:t>
            </a:r>
          </a:p>
          <a:p>
            <a:r>
              <a:rPr lang="en-US" sz="2400" dirty="0" smtClean="0"/>
              <a:t>In </a:t>
            </a:r>
            <a:r>
              <a:rPr lang="en-US" sz="2400" dirty="0"/>
              <a:t>each split, the chances of selected a relevant predictor will be low and hence most trees in the ensemble will be weak models. </a:t>
            </a:r>
            <a:endParaRPr lang="en-US" sz="2400"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12</a:t>
            </a:fld>
            <a:endParaRPr lang="en-US"/>
          </a:p>
        </p:txBody>
      </p:sp>
    </p:spTree>
    <p:extLst>
      <p:ext uri="{BB962C8B-B14F-4D97-AF65-F5344CB8AC3E}">
        <p14:creationId xmlns:p14="http://schemas.microsoft.com/office/powerpoint/2010/main" val="55630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Random </a:t>
            </a:r>
            <a:r>
              <a:rPr lang="en-US" dirty="0" smtClean="0"/>
              <a:t>Forests  (cont.)</a:t>
            </a:r>
            <a:endParaRPr lang="en-US" dirty="0"/>
          </a:p>
        </p:txBody>
      </p:sp>
      <p:sp>
        <p:nvSpPr>
          <p:cNvPr id="3" name="Content Placeholder 2"/>
          <p:cNvSpPr>
            <a:spLocks noGrp="1"/>
          </p:cNvSpPr>
          <p:nvPr>
            <p:ph idx="1"/>
          </p:nvPr>
        </p:nvSpPr>
        <p:spPr>
          <a:xfrm>
            <a:off x="833415" y="1177758"/>
            <a:ext cx="10781936" cy="2111143"/>
          </a:xfrm>
        </p:spPr>
        <p:txBody>
          <a:bodyPr/>
          <a:lstStyle/>
          <a:p>
            <a:pPr>
              <a:spcAft>
                <a:spcPts val="1800"/>
              </a:spcAft>
            </a:pPr>
            <a:r>
              <a:rPr lang="en-US" sz="2400" dirty="0"/>
              <a:t>Increasing the number of trees in the ensemble generally does not increase the risk of overfitting. </a:t>
            </a:r>
          </a:p>
          <a:p>
            <a:pPr>
              <a:spcAft>
                <a:spcPts val="1800"/>
              </a:spcAft>
            </a:pPr>
            <a:r>
              <a:rPr lang="en-US" sz="2400" dirty="0"/>
              <a:t>Again, by decomposing the generalization error in terms of bias and variance, we see that increasing the number of trees produces a model that is at least as robust as a single tree. </a:t>
            </a:r>
          </a:p>
          <a:p>
            <a:pPr>
              <a:spcAft>
                <a:spcPts val="1800"/>
              </a:spcAft>
            </a:pPr>
            <a:r>
              <a:rPr lang="en-US" sz="2400" dirty="0"/>
              <a:t>However, if the number of trees is too large, then the trees in the ensemble </a:t>
            </a:r>
            <a:r>
              <a:rPr lang="en-US" sz="2400" dirty="0" smtClean="0"/>
              <a:t>may </a:t>
            </a:r>
            <a:r>
              <a:rPr lang="en-US" sz="2400" dirty="0"/>
              <a:t>become more correlated</a:t>
            </a:r>
            <a:r>
              <a:rPr lang="en-US" sz="2400" dirty="0" smtClean="0"/>
              <a:t>, and therefore </a:t>
            </a:r>
            <a:r>
              <a:rPr lang="en-US" sz="2400" dirty="0"/>
              <a:t>increase the variance. </a:t>
            </a:r>
          </a:p>
          <a:p>
            <a:pPr>
              <a:spcAft>
                <a:spcPts val="1800"/>
              </a:spcAft>
            </a:pPr>
            <a:endParaRPr lang="en-US" sz="2400" dirty="0"/>
          </a:p>
        </p:txBody>
      </p:sp>
      <p:sp>
        <p:nvSpPr>
          <p:cNvPr id="4" name="Slide Number Placeholder 3"/>
          <p:cNvSpPr>
            <a:spLocks noGrp="1"/>
          </p:cNvSpPr>
          <p:nvPr>
            <p:ph type="sldNum" sz="quarter" idx="12"/>
          </p:nvPr>
        </p:nvSpPr>
        <p:spPr/>
        <p:txBody>
          <a:bodyPr/>
          <a:lstStyle/>
          <a:p>
            <a:fld id="{47445CB2-BF6F-6E49-AC61-7BDDE2E02F5B}" type="slidenum">
              <a:rPr lang="en-US" smtClean="0"/>
              <a:t>13</a:t>
            </a:fld>
            <a:endParaRPr lang="en-US"/>
          </a:p>
        </p:txBody>
      </p:sp>
    </p:spTree>
    <p:extLst>
      <p:ext uri="{BB962C8B-B14F-4D97-AF65-F5344CB8AC3E}">
        <p14:creationId xmlns:p14="http://schemas.microsoft.com/office/powerpoint/2010/main" val="1862895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Random </a:t>
            </a:r>
            <a:r>
              <a:rPr lang="en-US" dirty="0" smtClean="0"/>
              <a:t>Forests  (cont.)</a:t>
            </a:r>
            <a:endParaRPr lang="en-US" dirty="0"/>
          </a:p>
        </p:txBody>
      </p:sp>
      <p:sp>
        <p:nvSpPr>
          <p:cNvPr id="3" name="Content Placeholder 2"/>
          <p:cNvSpPr>
            <a:spLocks noGrp="1"/>
          </p:cNvSpPr>
          <p:nvPr>
            <p:ph idx="1"/>
          </p:nvPr>
        </p:nvSpPr>
        <p:spPr>
          <a:xfrm>
            <a:off x="833415" y="1177758"/>
            <a:ext cx="10781936" cy="4737267"/>
          </a:xfrm>
        </p:spPr>
        <p:txBody>
          <a:bodyPr/>
          <a:lstStyle/>
          <a:p>
            <a:pPr>
              <a:spcAft>
                <a:spcPts val="1200"/>
              </a:spcAft>
            </a:pPr>
            <a:r>
              <a:rPr lang="en-US" sz="3600" dirty="0" smtClean="0"/>
              <a:t>Probabilities: </a:t>
            </a:r>
          </a:p>
          <a:p>
            <a:pPr lvl="1">
              <a:spcAft>
                <a:spcPts val="1200"/>
              </a:spcAft>
              <a:buFont typeface="Arial" charset="0"/>
              <a:buChar char="•"/>
            </a:pPr>
            <a:r>
              <a:rPr lang="en-US" sz="3200" dirty="0" smtClean="0"/>
              <a:t>Random Forrest Classifier (and bagging) can return probabilities. </a:t>
            </a:r>
          </a:p>
          <a:p>
            <a:pPr lvl="1">
              <a:spcAft>
                <a:spcPts val="1200"/>
              </a:spcAft>
              <a:buFont typeface="Arial" charset="0"/>
              <a:buChar char="•"/>
            </a:pPr>
            <a:r>
              <a:rPr lang="en-US" sz="3200" b="1" dirty="0" smtClean="0"/>
              <a:t>Question</a:t>
            </a:r>
            <a:r>
              <a:rPr lang="en-US" sz="3200" dirty="0" smtClean="0"/>
              <a:t>: How?</a:t>
            </a:r>
          </a:p>
          <a:p>
            <a:pPr lvl="1">
              <a:spcAft>
                <a:spcPts val="1200"/>
              </a:spcAft>
              <a:buFont typeface="Arial" charset="0"/>
              <a:buChar char="•"/>
            </a:pPr>
            <a:endParaRPr lang="en-US" sz="3200" dirty="0" smtClean="0"/>
          </a:p>
          <a:p>
            <a:pPr indent="-285738">
              <a:spcAft>
                <a:spcPts val="1200"/>
              </a:spcAft>
            </a:pPr>
            <a:endParaRPr lang="en-US" sz="4400" dirty="0" smtClean="0"/>
          </a:p>
          <a:p>
            <a:pPr>
              <a:spcAft>
                <a:spcPts val="1200"/>
              </a:spcAft>
            </a:pPr>
            <a:r>
              <a:rPr lang="en-US" sz="3600" dirty="0" smtClean="0"/>
              <a:t>	</a:t>
            </a:r>
          </a:p>
          <a:p>
            <a:pPr>
              <a:spcAft>
                <a:spcPts val="1200"/>
              </a:spcAft>
            </a:pPr>
            <a:r>
              <a:rPr lang="en-US" sz="3600" dirty="0" smtClean="0"/>
              <a:t> </a:t>
            </a:r>
            <a:endParaRPr lang="en-US" sz="3600" dirty="0"/>
          </a:p>
        </p:txBody>
      </p:sp>
      <p:sp>
        <p:nvSpPr>
          <p:cNvPr id="4" name="Slide Number Placeholder 3"/>
          <p:cNvSpPr>
            <a:spLocks noGrp="1"/>
          </p:cNvSpPr>
          <p:nvPr>
            <p:ph type="sldNum" sz="quarter" idx="12"/>
          </p:nvPr>
        </p:nvSpPr>
        <p:spPr/>
        <p:txBody>
          <a:bodyPr/>
          <a:lstStyle/>
          <a:p>
            <a:fld id="{47445CB2-BF6F-6E49-AC61-7BDDE2E02F5B}" type="slidenum">
              <a:rPr lang="en-US" smtClean="0"/>
              <a:t>14</a:t>
            </a:fld>
            <a:endParaRPr lang="en-US"/>
          </a:p>
        </p:txBody>
      </p:sp>
    </p:spTree>
    <p:extLst>
      <p:ext uri="{BB962C8B-B14F-4D97-AF65-F5344CB8AC3E}">
        <p14:creationId xmlns:p14="http://schemas.microsoft.com/office/powerpoint/2010/main" val="1527587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a:t>
            </a:r>
            <a:endParaRPr lang="en-US" dirty="0"/>
          </a:p>
        </p:txBody>
      </p:sp>
      <p:sp>
        <p:nvSpPr>
          <p:cNvPr id="3" name="Content Placeholder 2"/>
          <p:cNvSpPr>
            <a:spLocks noGrp="1"/>
          </p:cNvSpPr>
          <p:nvPr>
            <p:ph idx="1"/>
          </p:nvPr>
        </p:nvSpPr>
        <p:spPr>
          <a:xfrm>
            <a:off x="833415" y="1177758"/>
            <a:ext cx="10781936" cy="4737267"/>
          </a:xfrm>
        </p:spPr>
        <p:txBody>
          <a:bodyPr/>
          <a:lstStyle/>
          <a:p>
            <a:pPr marL="457182" lvl="1" indent="0">
              <a:spcAft>
                <a:spcPts val="1200"/>
              </a:spcAft>
              <a:buNone/>
            </a:pPr>
            <a:endParaRPr lang="en-US" sz="2200" dirty="0" smtClean="0"/>
          </a:p>
          <a:p>
            <a:pPr marL="57162" indent="-342900">
              <a:spcAft>
                <a:spcPts val="1200"/>
              </a:spcAft>
              <a:buFont typeface="Arial" charset="0"/>
              <a:buChar char="•"/>
            </a:pPr>
            <a:r>
              <a:rPr lang="en-US" dirty="0" smtClean="0"/>
              <a:t>Unbalance dataset</a:t>
            </a:r>
          </a:p>
          <a:p>
            <a:pPr marL="57162" indent="-342900">
              <a:spcAft>
                <a:spcPts val="1200"/>
              </a:spcAft>
              <a:buFont typeface="Arial" charset="0"/>
              <a:buChar char="•"/>
            </a:pPr>
            <a:r>
              <a:rPr lang="en-US" dirty="0" smtClean="0"/>
              <a:t>Weighted samples </a:t>
            </a:r>
          </a:p>
          <a:p>
            <a:pPr marL="57162" indent="-342900">
              <a:spcAft>
                <a:spcPts val="1200"/>
              </a:spcAft>
              <a:buFont typeface="Arial" charset="0"/>
              <a:buChar char="•"/>
            </a:pPr>
            <a:r>
              <a:rPr lang="en-US" dirty="0"/>
              <a:t>Categorical </a:t>
            </a:r>
            <a:r>
              <a:rPr lang="en-US" dirty="0" smtClean="0"/>
              <a:t>data</a:t>
            </a:r>
          </a:p>
          <a:p>
            <a:pPr marL="57162" indent="-342900">
              <a:spcAft>
                <a:spcPts val="1200"/>
              </a:spcAft>
              <a:buFont typeface="Arial" charset="0"/>
              <a:buChar char="•"/>
            </a:pPr>
            <a:r>
              <a:rPr lang="en-US" dirty="0" smtClean="0"/>
              <a:t>Missing </a:t>
            </a:r>
            <a:r>
              <a:rPr lang="en-US" dirty="0" smtClean="0"/>
              <a:t>data</a:t>
            </a:r>
          </a:p>
          <a:p>
            <a:pPr marL="57162" indent="-342900">
              <a:spcAft>
                <a:spcPts val="1200"/>
              </a:spcAft>
              <a:buFont typeface="Arial" charset="0"/>
              <a:buChar char="•"/>
            </a:pPr>
            <a:r>
              <a:rPr lang="en-US" dirty="0" smtClean="0"/>
              <a:t>Why did we reject misclassification error?</a:t>
            </a:r>
            <a:endParaRPr lang="en-US" dirty="0" smtClean="0"/>
          </a:p>
          <a:p>
            <a:pPr indent="-285738">
              <a:spcAft>
                <a:spcPts val="1200"/>
              </a:spcAft>
            </a:pPr>
            <a:endParaRPr lang="en-US" sz="3400" dirty="0" smtClean="0"/>
          </a:p>
          <a:p>
            <a:pPr>
              <a:spcAft>
                <a:spcPts val="1200"/>
              </a:spcAft>
            </a:pPr>
            <a:r>
              <a:rPr lang="en-US" sz="2400" dirty="0" smtClean="0"/>
              <a:t>	</a:t>
            </a:r>
          </a:p>
          <a:p>
            <a:pPr>
              <a:spcAft>
                <a:spcPts val="1200"/>
              </a:spcAft>
            </a:pPr>
            <a:r>
              <a:rPr lang="en-US" sz="2400" dirty="0" smtClean="0"/>
              <a:t> </a:t>
            </a:r>
            <a:endParaRPr lang="en-US" sz="2400" dirty="0"/>
          </a:p>
        </p:txBody>
      </p:sp>
      <p:sp>
        <p:nvSpPr>
          <p:cNvPr id="4" name="Slide Number Placeholder 3"/>
          <p:cNvSpPr>
            <a:spLocks noGrp="1"/>
          </p:cNvSpPr>
          <p:nvPr>
            <p:ph type="sldNum" sz="quarter" idx="12"/>
          </p:nvPr>
        </p:nvSpPr>
        <p:spPr/>
        <p:txBody>
          <a:bodyPr/>
          <a:lstStyle/>
          <a:p>
            <a:fld id="{47445CB2-BF6F-6E49-AC61-7BDDE2E02F5B}" type="slidenum">
              <a:rPr lang="en-US" smtClean="0"/>
              <a:t>15</a:t>
            </a:fld>
            <a:endParaRPr lang="en-US"/>
          </a:p>
        </p:txBody>
      </p:sp>
    </p:spTree>
    <p:extLst>
      <p:ext uri="{BB962C8B-B14F-4D97-AF65-F5344CB8AC3E}">
        <p14:creationId xmlns:p14="http://schemas.microsoft.com/office/powerpoint/2010/main" val="1246822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Boosting</a:t>
            </a:r>
          </a:p>
        </p:txBody>
      </p:sp>
      <p:sp>
        <p:nvSpPr>
          <p:cNvPr id="3" name="Slide Number Placeholder 2"/>
          <p:cNvSpPr>
            <a:spLocks noGrp="1"/>
          </p:cNvSpPr>
          <p:nvPr>
            <p:ph type="sldNum" sz="quarter" idx="12"/>
          </p:nvPr>
        </p:nvSpPr>
        <p:spPr/>
        <p:txBody>
          <a:bodyPr/>
          <a:lstStyle/>
          <a:p>
            <a:fld id="{47445CB2-BF6F-6E49-AC61-7BDDE2E02F5B}" type="slidenum">
              <a:rPr lang="en-US" smtClean="0"/>
              <a:t>16</a:t>
            </a:fld>
            <a:endParaRPr lang="en-US"/>
          </a:p>
        </p:txBody>
      </p:sp>
    </p:spTree>
    <p:extLst>
      <p:ext uri="{BB962C8B-B14F-4D97-AF65-F5344CB8AC3E}">
        <p14:creationId xmlns:p14="http://schemas.microsoft.com/office/powerpoint/2010/main" val="1049698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Motivation for Boosting </a:t>
            </a:r>
            <a:endParaRPr lang="en-US" dirty="0">
              <a:effectLst/>
            </a:endParaRPr>
          </a:p>
        </p:txBody>
      </p:sp>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b="1" dirty="0"/>
              <a:t>Question: </a:t>
            </a:r>
            <a:r>
              <a:rPr lang="en-US" sz="2400" dirty="0"/>
              <a:t>Could we address the shortcomings of single decision trees models in some other way? </a:t>
            </a:r>
          </a:p>
          <a:p>
            <a:endParaRPr lang="en-US" sz="2400" dirty="0"/>
          </a:p>
          <a:p>
            <a:r>
              <a:rPr lang="en-US" sz="2400" dirty="0"/>
              <a:t>For example, rather than performing variance reduction on complex trees, can we decrease the bias of simple trees - make them more expressive? </a:t>
            </a:r>
            <a:endParaRPr lang="en-US" sz="2400" dirty="0" smtClean="0"/>
          </a:p>
          <a:p>
            <a:endParaRPr lang="en-US" sz="2400" dirty="0"/>
          </a:p>
          <a:p>
            <a:r>
              <a:rPr lang="en-US" sz="2400" dirty="0" smtClean="0"/>
              <a:t>Can we learn from our mistakes? </a:t>
            </a:r>
            <a:endParaRPr lang="en-US" sz="2400" dirty="0"/>
          </a:p>
          <a:p>
            <a:endParaRPr lang="en-US" sz="2400" dirty="0"/>
          </a:p>
          <a:p>
            <a:r>
              <a:rPr lang="en-US" sz="2400" dirty="0"/>
              <a:t>A solution to this problem, making an expressive model from simple trees, is another class of ensemble methods called </a:t>
            </a:r>
            <a:r>
              <a:rPr lang="en-US" sz="2400" b="1" i="1" dirty="0"/>
              <a:t>boosting</a:t>
            </a:r>
            <a:r>
              <a:rPr lang="en-US" sz="2400" dirty="0"/>
              <a:t>.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17</a:t>
            </a:fld>
            <a:endParaRPr lang="en-US"/>
          </a:p>
        </p:txBody>
      </p:sp>
    </p:spTree>
    <p:extLst>
      <p:ext uri="{BB962C8B-B14F-4D97-AF65-F5344CB8AC3E}">
        <p14:creationId xmlns:p14="http://schemas.microsoft.com/office/powerpoint/2010/main" val="1679345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Boosting Algorithms</a:t>
            </a:r>
          </a:p>
        </p:txBody>
      </p:sp>
      <p:sp>
        <p:nvSpPr>
          <p:cNvPr id="3" name="Slide Number Placeholder 2"/>
          <p:cNvSpPr>
            <a:spLocks noGrp="1"/>
          </p:cNvSpPr>
          <p:nvPr>
            <p:ph type="sldNum" sz="quarter" idx="12"/>
          </p:nvPr>
        </p:nvSpPr>
        <p:spPr/>
        <p:txBody>
          <a:bodyPr/>
          <a:lstStyle/>
          <a:p>
            <a:fld id="{47445CB2-BF6F-6E49-AC61-7BDDE2E02F5B}" type="slidenum">
              <a:rPr lang="en-US" smtClean="0"/>
              <a:t>18</a:t>
            </a:fld>
            <a:endParaRPr lang="en-US"/>
          </a:p>
        </p:txBody>
      </p:sp>
    </p:spTree>
    <p:extLst>
      <p:ext uri="{BB962C8B-B14F-4D97-AF65-F5344CB8AC3E}">
        <p14:creationId xmlns:p14="http://schemas.microsoft.com/office/powerpoint/2010/main" val="205421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Gradient Boosting </a:t>
            </a:r>
            <a:endParaRPr lang="en-US" dirty="0">
              <a:effectLst/>
            </a:endParaRPr>
          </a:p>
        </p:txBody>
      </p:sp>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The key intuition behind boosting is that one can take an ensemble of simple models {</a:t>
            </a:r>
            <a:r>
              <a:rPr lang="en-US" sz="2400" i="1" dirty="0"/>
              <a:t>T</a:t>
            </a:r>
            <a:r>
              <a:rPr lang="en-US" sz="2400" i="1" baseline="-25000" dirty="0"/>
              <a:t>h</a:t>
            </a:r>
            <a:r>
              <a:rPr lang="en-US" sz="2400" dirty="0"/>
              <a:t>}</a:t>
            </a:r>
            <a:r>
              <a:rPr lang="en-US" sz="2400" i="1" baseline="-25000" dirty="0" err="1"/>
              <a:t>h</a:t>
            </a:r>
            <a:r>
              <a:rPr lang="en-US" sz="2400" baseline="-25000" dirty="0" err="1"/>
              <a:t>∈</a:t>
            </a:r>
            <a:r>
              <a:rPr lang="en-US" sz="2400" i="1" baseline="-25000" dirty="0" err="1"/>
              <a:t>H</a:t>
            </a:r>
            <a:r>
              <a:rPr lang="en-US" sz="2400" baseline="-25000" dirty="0"/>
              <a:t> </a:t>
            </a:r>
            <a:r>
              <a:rPr lang="en-US" sz="2400" dirty="0"/>
              <a:t>and additively combine them into a single, more complex model.</a:t>
            </a:r>
          </a:p>
          <a:p>
            <a:r>
              <a:rPr lang="en-US" sz="2400" dirty="0"/>
              <a:t> </a:t>
            </a:r>
          </a:p>
          <a:p>
            <a:r>
              <a:rPr lang="en-US" sz="2400" dirty="0"/>
              <a:t>Each model </a:t>
            </a:r>
            <a:r>
              <a:rPr lang="en-US" sz="2400" i="1" dirty="0"/>
              <a:t>T</a:t>
            </a:r>
            <a:r>
              <a:rPr lang="en-US" sz="2400" i="1" baseline="-25000" dirty="0"/>
              <a:t>h</a:t>
            </a:r>
            <a:r>
              <a:rPr lang="en-US" sz="2400" dirty="0"/>
              <a:t> might be a poor fit for the data, but a linear combination of the ensemble </a:t>
            </a:r>
          </a:p>
          <a:p>
            <a:endParaRPr lang="en-US" sz="2400" dirty="0">
              <a:effectLst/>
            </a:endParaRPr>
          </a:p>
          <a:p>
            <a:endParaRPr lang="en-US" sz="2400" dirty="0"/>
          </a:p>
          <a:p>
            <a:r>
              <a:rPr lang="en-US" sz="2400" dirty="0"/>
              <a:t>c</a:t>
            </a:r>
            <a:r>
              <a:rPr lang="en-US" sz="2400" dirty="0">
                <a:effectLst/>
              </a:rPr>
              <a:t>an be expressive/flexible.</a:t>
            </a:r>
          </a:p>
          <a:p>
            <a:endParaRPr lang="en-US" sz="2400" dirty="0"/>
          </a:p>
          <a:p>
            <a:r>
              <a:rPr lang="en-US" sz="2400" b="1" dirty="0"/>
              <a:t>Question:</a:t>
            </a:r>
            <a:r>
              <a:rPr lang="en-US" sz="2400" dirty="0"/>
              <a:t> But which models should we include in our ensemble? What should the coefficients or weights in the linear combination be? </a:t>
            </a:r>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19</a:t>
            </a:fld>
            <a:endParaRPr lang="en-US"/>
          </a:p>
        </p:txBody>
      </p:sp>
      <p:pic>
        <p:nvPicPr>
          <p:cNvPr id="4" name="Picture 3">
            <a:extLst>
              <a:ext uri="{FF2B5EF4-FFF2-40B4-BE49-F238E27FC236}">
                <a16:creationId xmlns="" xmlns:a16="http://schemas.microsoft.com/office/drawing/2014/main" id="{0EAAC731-A067-1245-AEB6-DEFA22C43566}"/>
              </a:ext>
            </a:extLst>
          </p:cNvPr>
          <p:cNvPicPr>
            <a:picLocks noChangeAspect="1"/>
          </p:cNvPicPr>
          <p:nvPr/>
        </p:nvPicPr>
        <p:blipFill>
          <a:blip r:embed="rId2"/>
          <a:stretch>
            <a:fillRect/>
          </a:stretch>
        </p:blipFill>
        <p:spPr>
          <a:xfrm>
            <a:off x="4611276" y="3617133"/>
            <a:ext cx="2266640" cy="818509"/>
          </a:xfrm>
          <a:prstGeom prst="rect">
            <a:avLst/>
          </a:prstGeom>
        </p:spPr>
      </p:pic>
    </p:spTree>
    <p:extLst>
      <p:ext uri="{BB962C8B-B14F-4D97-AF65-F5344CB8AC3E}">
        <p14:creationId xmlns:p14="http://schemas.microsoft.com/office/powerpoint/2010/main" val="3653824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79302D7-1ACA-224D-B29D-4D28082ED901}"/>
              </a:ext>
            </a:extLst>
          </p:cNvPr>
          <p:cNvSpPr>
            <a:spLocks noGrp="1"/>
          </p:cNvSpPr>
          <p:nvPr>
            <p:ph type="sldNum" sz="quarter" idx="12"/>
          </p:nvPr>
        </p:nvSpPr>
        <p:spPr/>
        <p:txBody>
          <a:bodyPr/>
          <a:lstStyle/>
          <a:p>
            <a:fld id="{AD29F1E6-0A42-6342-8A19-FA364A33AB30}" type="slidenum">
              <a:rPr lang="en-US" smtClean="0"/>
              <a:t>2</a:t>
            </a:fld>
            <a:endParaRPr lang="en-US"/>
          </a:p>
        </p:txBody>
      </p:sp>
      <p:sp>
        <p:nvSpPr>
          <p:cNvPr id="5" name="Content Placeholder 2">
            <a:extLst>
              <a:ext uri="{FF2B5EF4-FFF2-40B4-BE49-F238E27FC236}">
                <a16:creationId xmlns="" xmlns:a16="http://schemas.microsoft.com/office/drawing/2014/main" id="{4B42DE3A-C3D5-DB4E-8609-AB055504742F}"/>
              </a:ext>
            </a:extLst>
          </p:cNvPr>
          <p:cNvSpPr txBox="1">
            <a:spLocks/>
          </p:cNvSpPr>
          <p:nvPr/>
        </p:nvSpPr>
        <p:spPr>
          <a:xfrm>
            <a:off x="254527" y="1791043"/>
            <a:ext cx="11591109" cy="4104490"/>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1100"/>
              </a:spcAft>
              <a:buFont typeface="Arial" charset="0"/>
              <a:buChar char="•"/>
            </a:pPr>
            <a:r>
              <a:rPr lang="en-US" sz="2800" dirty="0" smtClean="0">
                <a:solidFill>
                  <a:schemeClr val="tx1">
                    <a:lumMod val="75000"/>
                    <a:lumOff val="25000"/>
                  </a:schemeClr>
                </a:solidFill>
              </a:rPr>
              <a:t>Homework </a:t>
            </a:r>
            <a:r>
              <a:rPr lang="en-US" sz="2800" dirty="0" smtClean="0">
                <a:solidFill>
                  <a:schemeClr val="tx1">
                    <a:lumMod val="75000"/>
                    <a:lumOff val="25000"/>
                  </a:schemeClr>
                </a:solidFill>
              </a:rPr>
              <a:t>5 (209) due </a:t>
            </a:r>
            <a:r>
              <a:rPr lang="en-US" sz="2800" dirty="0" smtClean="0">
                <a:solidFill>
                  <a:schemeClr val="tx1">
                    <a:lumMod val="75000"/>
                    <a:lumOff val="25000"/>
                  </a:schemeClr>
                </a:solidFill>
              </a:rPr>
              <a:t>on Wednesday </a:t>
            </a:r>
            <a:r>
              <a:rPr lang="en-US" sz="2800" dirty="0" smtClean="0">
                <a:solidFill>
                  <a:schemeClr val="tx1">
                    <a:lumMod val="75000"/>
                    <a:lumOff val="25000"/>
                  </a:schemeClr>
                </a:solidFill>
              </a:rPr>
              <a:t>11:59 pm, Nov </a:t>
            </a:r>
            <a:r>
              <a:rPr lang="en-US" sz="2800" dirty="0" smtClean="0">
                <a:solidFill>
                  <a:schemeClr val="tx1">
                    <a:lumMod val="75000"/>
                    <a:lumOff val="25000"/>
                  </a:schemeClr>
                </a:solidFill>
              </a:rPr>
              <a:t>6</a:t>
            </a:r>
          </a:p>
          <a:p>
            <a:pPr marL="457189" indent="-457189">
              <a:spcAft>
                <a:spcPts val="1100"/>
              </a:spcAft>
              <a:buFont typeface="Arial" charset="0"/>
              <a:buChar char="•"/>
            </a:pPr>
            <a:r>
              <a:rPr lang="en-US" sz="2800" dirty="0" smtClean="0">
                <a:solidFill>
                  <a:schemeClr val="tx1">
                    <a:lumMod val="75000"/>
                    <a:lumOff val="25000"/>
                  </a:schemeClr>
                </a:solidFill>
              </a:rPr>
              <a:t>Homework 4 grades. They should out soon </a:t>
            </a:r>
            <a:r>
              <a:rPr lang="en-US" sz="2800" dirty="0" smtClean="0">
                <a:solidFill>
                  <a:schemeClr val="tx1">
                    <a:lumMod val="75000"/>
                    <a:lumOff val="25000"/>
                  </a:schemeClr>
                </a:solidFill>
                <a:sym typeface="Wingdings"/>
              </a:rPr>
              <a:t> </a:t>
            </a:r>
            <a:r>
              <a:rPr lang="en-US" dirty="0"/>
              <a:t/>
            </a:r>
            <a:br>
              <a:rPr lang="en-US" dirty="0"/>
            </a:br>
            <a:endParaRPr lang="en-US" dirty="0" smtClean="0">
              <a:solidFill>
                <a:schemeClr val="tx1">
                  <a:lumMod val="75000"/>
                  <a:lumOff val="25000"/>
                </a:schemeClr>
              </a:solidFill>
            </a:endParaRPr>
          </a:p>
        </p:txBody>
      </p:sp>
      <p:sp>
        <p:nvSpPr>
          <p:cNvPr id="8" name="Title 1">
            <a:extLst>
              <a:ext uri="{FF2B5EF4-FFF2-40B4-BE49-F238E27FC236}">
                <a16:creationId xmlns="" xmlns:a16="http://schemas.microsoft.com/office/drawing/2014/main" id="{33BD8E3E-02C2-A04A-ABCD-1382F18753BD}"/>
              </a:ext>
            </a:extLst>
          </p:cNvPr>
          <p:cNvSpPr txBox="1">
            <a:spLocks/>
          </p:cNvSpPr>
          <p:nvPr/>
        </p:nvSpPr>
        <p:spPr>
          <a:xfrm>
            <a:off x="2851121" y="580975"/>
            <a:ext cx="6698717" cy="704801"/>
          </a:xfrm>
          <a:prstGeom prst="rect">
            <a:avLst/>
          </a:prstGeom>
          <a:solidFill>
            <a:schemeClr val="accent1">
              <a:lumMod val="75000"/>
            </a:schemeClr>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a:solidFill>
                  <a:schemeClr val="bg2"/>
                </a:solidFill>
              </a:rPr>
              <a:t>ANNOUNCEMENTS</a:t>
            </a:r>
          </a:p>
        </p:txBody>
      </p:sp>
    </p:spTree>
    <p:extLst>
      <p:ext uri="{BB962C8B-B14F-4D97-AF65-F5344CB8AC3E}">
        <p14:creationId xmlns:p14="http://schemas.microsoft.com/office/powerpoint/2010/main" val="1384624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Gradient Boosting: the algorithm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891252"/>
                <a:ext cx="10658369" cy="5416952"/>
              </a:xfrm>
            </p:spPr>
            <p:txBody>
              <a:bodyPr/>
              <a:lstStyle/>
              <a:p>
                <a:pPr>
                  <a:spcAft>
                    <a:spcPts val="600"/>
                  </a:spcAft>
                </a:pPr>
                <a:r>
                  <a:rPr lang="en-US" sz="2300" b="1" i="1" dirty="0"/>
                  <a:t>Gradient boosting </a:t>
                </a:r>
                <a:r>
                  <a:rPr lang="en-US" sz="2300" dirty="0"/>
                  <a:t>is a method for iteratively building a complex regression model </a:t>
                </a:r>
                <a:r>
                  <a:rPr lang="en-US" sz="2300" i="1" dirty="0">
                    <a:latin typeface="Cambria Math" charset="0"/>
                    <a:ea typeface="Cambria Math" charset="0"/>
                    <a:cs typeface="Cambria Math" charset="0"/>
                  </a:rPr>
                  <a:t>T</a:t>
                </a:r>
                <a:r>
                  <a:rPr lang="en-US" sz="2300" dirty="0"/>
                  <a:t>  by adding simple models. Each new simple model added to the ensemble compensates for the weaknesses of the current ensemble. </a:t>
                </a:r>
                <a:endParaRPr lang="en-US" sz="2300" dirty="0">
                  <a:effectLst/>
                </a:endParaRPr>
              </a:p>
              <a:p>
                <a:pPr>
                  <a:spcAft>
                    <a:spcPts val="600"/>
                  </a:spcAft>
                </a:pPr>
                <a:r>
                  <a:rPr lang="en-US" sz="2300" dirty="0"/>
                  <a:t>1. Fit a simple model </a:t>
                </a:r>
                <a14:m>
                  <m:oMath xmlns:m="http://schemas.openxmlformats.org/officeDocument/2006/math">
                    <m:sSup>
                      <m:sSupPr>
                        <m:ctrlPr>
                          <a:rPr lang="en-US" sz="2300" i="1">
                            <a:latin typeface="Cambria Math" charset="0"/>
                            <a:ea typeface="Cambria Math" panose="02040503050406030204" pitchFamily="18" charset="0"/>
                          </a:rPr>
                        </m:ctrlPr>
                      </m:sSupPr>
                      <m:e>
                        <m:r>
                          <a:rPr lang="en-US" sz="2300" i="1">
                            <a:latin typeface="Cambria Math" charset="0"/>
                            <a:ea typeface="Cambria Math" panose="02040503050406030204" pitchFamily="18" charset="0"/>
                          </a:rPr>
                          <m:t>𝑇</m:t>
                        </m:r>
                      </m:e>
                      <m:sup>
                        <m:r>
                          <a:rPr lang="en-US" sz="2300" i="1">
                            <a:latin typeface="Cambria Math" charset="0"/>
                            <a:ea typeface="Cambria Math" panose="02040503050406030204" pitchFamily="18" charset="0"/>
                          </a:rPr>
                          <m:t>(0)</m:t>
                        </m:r>
                      </m:sup>
                    </m:sSup>
                  </m:oMath>
                </a14:m>
                <a:r>
                  <a:rPr lang="en-US" sz="2300" baseline="30000" dirty="0"/>
                  <a:t> </a:t>
                </a:r>
                <a:r>
                  <a:rPr lang="en-US" sz="2300" dirty="0"/>
                  <a:t>on the training data </a:t>
                </a:r>
                <a:endParaRPr lang="en-US" sz="2300" b="0" i="1" dirty="0">
                  <a:latin typeface="Cambria Math" charset="0"/>
                </a:endParaRPr>
              </a:p>
              <a:p>
                <a:pPr algn="ctr">
                  <a:spcAft>
                    <a:spcPts val="600"/>
                  </a:spcAft>
                </a:pPr>
                <a14:m>
                  <m:oMath xmlns:m="http://schemas.openxmlformats.org/officeDocument/2006/math">
                    <m:r>
                      <m:rPr>
                        <m:lit/>
                      </m:rPr>
                      <a:rPr lang="en-US" sz="2300" b="0" i="1" smtClean="0">
                        <a:latin typeface="Cambria Math" charset="0"/>
                      </a:rPr>
                      <m:t>{</m:t>
                    </m:r>
                    <m:d>
                      <m:dPr>
                        <m:ctrlPr>
                          <a:rPr lang="en-US" sz="2300" b="0" i="1" smtClean="0">
                            <a:latin typeface="Cambria Math" charset="0"/>
                          </a:rPr>
                        </m:ctrlPr>
                      </m:dPr>
                      <m:e>
                        <m:sSub>
                          <m:sSubPr>
                            <m:ctrlPr>
                              <a:rPr lang="en-US" sz="2300" b="0" i="1" smtClean="0">
                                <a:latin typeface="Cambria Math" charset="0"/>
                              </a:rPr>
                            </m:ctrlPr>
                          </m:sSubPr>
                          <m:e>
                            <m:r>
                              <a:rPr lang="en-US" sz="2300" b="0" i="1" smtClean="0">
                                <a:latin typeface="Cambria Math" charset="0"/>
                              </a:rPr>
                              <m:t>𝑥</m:t>
                            </m:r>
                          </m:e>
                          <m:sub>
                            <m:r>
                              <a:rPr lang="en-US" sz="2300" b="0" i="1" smtClean="0">
                                <a:latin typeface="Cambria Math" charset="0"/>
                              </a:rPr>
                              <m:t>1</m:t>
                            </m:r>
                          </m:sub>
                        </m:sSub>
                        <m:r>
                          <a:rPr lang="en-US" sz="2300" b="0" i="1" smtClean="0">
                            <a:latin typeface="Cambria Math" charset="0"/>
                          </a:rPr>
                          <m:t>, </m:t>
                        </m:r>
                        <m:sSub>
                          <m:sSubPr>
                            <m:ctrlPr>
                              <a:rPr lang="en-US" sz="2300" b="0" i="1" smtClean="0">
                                <a:latin typeface="Cambria Math" charset="0"/>
                              </a:rPr>
                            </m:ctrlPr>
                          </m:sSubPr>
                          <m:e>
                            <m:r>
                              <a:rPr lang="en-US" sz="2300" b="0" i="1" smtClean="0">
                                <a:latin typeface="Cambria Math" charset="0"/>
                              </a:rPr>
                              <m:t>𝑦</m:t>
                            </m:r>
                          </m:e>
                          <m:sub>
                            <m:r>
                              <a:rPr lang="en-US" sz="2300" b="0" i="1" smtClean="0">
                                <a:latin typeface="Cambria Math" charset="0"/>
                              </a:rPr>
                              <m:t>1</m:t>
                            </m:r>
                          </m:sub>
                        </m:sSub>
                      </m:e>
                    </m:d>
                    <m:r>
                      <a:rPr lang="en-US" sz="2300" b="0" i="1" smtClean="0">
                        <a:latin typeface="Cambria Math" charset="0"/>
                      </a:rPr>
                      <m:t>,…,(</m:t>
                    </m:r>
                    <m:sSub>
                      <m:sSubPr>
                        <m:ctrlPr>
                          <a:rPr lang="en-US" sz="2300" b="0" i="1" smtClean="0">
                            <a:latin typeface="Cambria Math" charset="0"/>
                          </a:rPr>
                        </m:ctrlPr>
                      </m:sSubPr>
                      <m:e>
                        <m:r>
                          <a:rPr lang="en-US" sz="2300" b="0" i="1" smtClean="0">
                            <a:latin typeface="Cambria Math" charset="0"/>
                          </a:rPr>
                          <m:t>𝑥</m:t>
                        </m:r>
                      </m:e>
                      <m:sub>
                        <m:r>
                          <a:rPr lang="en-US" sz="2300" b="0" i="1" smtClean="0">
                            <a:latin typeface="Cambria Math" charset="0"/>
                          </a:rPr>
                          <m:t>𝑁</m:t>
                        </m:r>
                      </m:sub>
                    </m:sSub>
                    <m:r>
                      <a:rPr lang="en-US" sz="2300" b="0" i="1" smtClean="0">
                        <a:latin typeface="Cambria Math" charset="0"/>
                      </a:rPr>
                      <m:t>,</m:t>
                    </m:r>
                    <m:sSub>
                      <m:sSubPr>
                        <m:ctrlPr>
                          <a:rPr lang="en-US" sz="2300" b="0" i="1" smtClean="0">
                            <a:latin typeface="Cambria Math" charset="0"/>
                          </a:rPr>
                        </m:ctrlPr>
                      </m:sSubPr>
                      <m:e>
                        <m:r>
                          <a:rPr lang="en-US" sz="2300" b="0" i="1" smtClean="0">
                            <a:latin typeface="Cambria Math" charset="0"/>
                          </a:rPr>
                          <m:t>𝑦</m:t>
                        </m:r>
                      </m:e>
                      <m:sub>
                        <m:r>
                          <a:rPr lang="en-US" sz="2300" b="0" i="1" smtClean="0">
                            <a:latin typeface="Cambria Math" charset="0"/>
                          </a:rPr>
                          <m:t>𝑁</m:t>
                        </m:r>
                      </m:sub>
                    </m:sSub>
                    <m:r>
                      <a:rPr lang="en-US" sz="2300" b="0" i="1" smtClean="0">
                        <a:latin typeface="Cambria Math" charset="0"/>
                      </a:rPr>
                      <m:t>)</m:t>
                    </m:r>
                    <m:r>
                      <m:rPr>
                        <m:lit/>
                      </m:rPr>
                      <a:rPr lang="en-US" sz="2300" b="0" i="1" smtClean="0">
                        <a:latin typeface="Cambria Math" charset="0"/>
                      </a:rPr>
                      <m:t>}</m:t>
                    </m:r>
                  </m:oMath>
                </a14:m>
                <a:r>
                  <a:rPr lang="en-US" sz="2300" dirty="0"/>
                  <a:t> </a:t>
                </a:r>
                <a:endParaRPr lang="en-US" sz="2300" dirty="0">
                  <a:effectLst/>
                </a:endParaRPr>
              </a:p>
              <a:p>
                <a:pPr>
                  <a:spcAft>
                    <a:spcPts val="600"/>
                  </a:spcAft>
                </a:pPr>
                <a:r>
                  <a:rPr lang="en-US" sz="2300" dirty="0"/>
                  <a:t>	Set</a:t>
                </a:r>
                <a14:m>
                  <m:oMath xmlns:m="http://schemas.openxmlformats.org/officeDocument/2006/math">
                    <m:r>
                      <a:rPr lang="en-US" sz="2300" b="0" i="0" smtClean="0">
                        <a:latin typeface="Cambria Math" charset="0"/>
                        <a:ea typeface="Cambria Math" panose="02040503050406030204" pitchFamily="18" charset="0"/>
                      </a:rPr>
                      <m:t> </m:t>
                    </m:r>
                    <m:r>
                      <a:rPr lang="en-US" sz="2300" i="1">
                        <a:latin typeface="Cambria Math" charset="0"/>
                        <a:ea typeface="Cambria Math" panose="02040503050406030204" pitchFamily="18" charset="0"/>
                      </a:rPr>
                      <m:t>𝑇</m:t>
                    </m:r>
                    <m:r>
                      <a:rPr lang="en-US" sz="2300" i="1">
                        <a:latin typeface="Cambria Math" charset="0"/>
                        <a:ea typeface="Cambria Math" panose="02040503050406030204" pitchFamily="18" charset="0"/>
                      </a:rPr>
                      <m:t>←</m:t>
                    </m:r>
                    <m:sSup>
                      <m:sSupPr>
                        <m:ctrlPr>
                          <a:rPr lang="en-US" sz="2300" i="1">
                            <a:latin typeface="Cambria Math" charset="0"/>
                            <a:ea typeface="Cambria Math" panose="02040503050406030204" pitchFamily="18" charset="0"/>
                          </a:rPr>
                        </m:ctrlPr>
                      </m:sSupPr>
                      <m:e>
                        <m:r>
                          <a:rPr lang="en-US" sz="2300" i="1">
                            <a:latin typeface="Cambria Math" charset="0"/>
                            <a:ea typeface="Cambria Math" panose="02040503050406030204" pitchFamily="18" charset="0"/>
                          </a:rPr>
                          <m:t>𝑇</m:t>
                        </m:r>
                      </m:e>
                      <m:sup>
                        <m:r>
                          <a:rPr lang="en-US" sz="2300" i="1">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0</m:t>
                        </m:r>
                        <m:r>
                          <a:rPr lang="en-US" sz="2300" i="1">
                            <a:latin typeface="Cambria Math" charset="0"/>
                            <a:ea typeface="Cambria Math" panose="02040503050406030204" pitchFamily="18" charset="0"/>
                          </a:rPr>
                          <m:t>)</m:t>
                        </m:r>
                      </m:sup>
                    </m:sSup>
                  </m:oMath>
                </a14:m>
                <a:r>
                  <a:rPr lang="en-US" sz="2300" dirty="0"/>
                  <a:t> .   Compute the residuals {</a:t>
                </a:r>
                <a:r>
                  <a:rPr lang="en-US" sz="2300" i="1" dirty="0"/>
                  <a:t>r</a:t>
                </a:r>
                <a:r>
                  <a:rPr lang="en-US" sz="2300" baseline="-25000" dirty="0"/>
                  <a:t>1</a:t>
                </a:r>
                <a:r>
                  <a:rPr lang="en-US" sz="2300" dirty="0"/>
                  <a:t> , . . . , </a:t>
                </a:r>
                <a:r>
                  <a:rPr lang="en-US" sz="2300" i="1" dirty="0" err="1"/>
                  <a:t>r</a:t>
                </a:r>
                <a:r>
                  <a:rPr lang="en-US" sz="2300" i="1" baseline="-25000" dirty="0" err="1"/>
                  <a:t>N</a:t>
                </a:r>
                <a:r>
                  <a:rPr lang="en-US" sz="2300" dirty="0"/>
                  <a:t> } for </a:t>
                </a:r>
                <a:r>
                  <a:rPr lang="en-US" sz="2300" i="1" dirty="0"/>
                  <a:t>T</a:t>
                </a:r>
                <a:r>
                  <a:rPr lang="en-US" sz="2300" dirty="0"/>
                  <a:t>. </a:t>
                </a:r>
              </a:p>
              <a:p>
                <a:pPr>
                  <a:spcAft>
                    <a:spcPts val="600"/>
                  </a:spcAft>
                </a:pPr>
                <a:r>
                  <a:rPr lang="en-US" sz="2300" dirty="0"/>
                  <a:t>2. Fit a simple model, </a:t>
                </a:r>
                <a14:m>
                  <m:oMath xmlns:m="http://schemas.openxmlformats.org/officeDocument/2006/math">
                    <m:sSup>
                      <m:sSupPr>
                        <m:ctrlPr>
                          <a:rPr lang="en-US" sz="2300" i="1">
                            <a:latin typeface="Cambria Math" charset="0"/>
                            <a:ea typeface="Cambria Math" panose="02040503050406030204" pitchFamily="18" charset="0"/>
                          </a:rPr>
                        </m:ctrlPr>
                      </m:sSupPr>
                      <m:e>
                        <m:r>
                          <a:rPr lang="en-US" sz="2300" i="1">
                            <a:latin typeface="Cambria Math" charset="0"/>
                            <a:ea typeface="Cambria Math" panose="02040503050406030204" pitchFamily="18" charset="0"/>
                          </a:rPr>
                          <m:t>𝑇</m:t>
                        </m:r>
                      </m:e>
                      <m:sup>
                        <m:r>
                          <a:rPr lang="en-US" sz="2300" i="1">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1</m:t>
                        </m:r>
                        <m:r>
                          <a:rPr lang="en-US" sz="2300" i="1">
                            <a:latin typeface="Cambria Math" charset="0"/>
                            <a:ea typeface="Cambria Math" panose="02040503050406030204" pitchFamily="18" charset="0"/>
                          </a:rPr>
                          <m:t>)</m:t>
                        </m:r>
                      </m:sup>
                    </m:sSup>
                  </m:oMath>
                </a14:m>
                <a:r>
                  <a:rPr lang="en-US" sz="2300" dirty="0"/>
                  <a:t> , to the current </a:t>
                </a:r>
                <a:r>
                  <a:rPr lang="en-US" sz="2300" b="1" i="1" dirty="0"/>
                  <a:t>residuals</a:t>
                </a:r>
                <a:r>
                  <a:rPr lang="en-US" sz="2300" dirty="0"/>
                  <a:t>, i.e. train using</a:t>
                </a:r>
              </a:p>
              <a:p>
                <a:pPr algn="ctr">
                  <a:spcAft>
                    <a:spcPts val="600"/>
                  </a:spcAft>
                </a:pPr>
                <a14:m>
                  <m:oMath xmlns:m="http://schemas.openxmlformats.org/officeDocument/2006/math">
                    <m:r>
                      <m:rPr>
                        <m:lit/>
                      </m:rPr>
                      <a:rPr lang="en-US" sz="2300" i="1">
                        <a:latin typeface="Cambria Math" charset="0"/>
                      </a:rPr>
                      <m:t>{</m:t>
                    </m:r>
                    <m:d>
                      <m:dPr>
                        <m:ctrlPr>
                          <a:rPr lang="en-US" sz="2300" i="1">
                            <a:latin typeface="Cambria Math" charset="0"/>
                          </a:rPr>
                        </m:ctrlPr>
                      </m:dPr>
                      <m:e>
                        <m:sSub>
                          <m:sSubPr>
                            <m:ctrlPr>
                              <a:rPr lang="en-US" sz="2300" i="1">
                                <a:latin typeface="Cambria Math" charset="0"/>
                              </a:rPr>
                            </m:ctrlPr>
                          </m:sSubPr>
                          <m:e>
                            <m:r>
                              <a:rPr lang="en-US" sz="2300" i="1">
                                <a:latin typeface="Cambria Math" charset="0"/>
                              </a:rPr>
                              <m:t>𝑥</m:t>
                            </m:r>
                          </m:e>
                          <m:sub>
                            <m:r>
                              <a:rPr lang="en-US" sz="2300" i="1">
                                <a:latin typeface="Cambria Math" charset="0"/>
                              </a:rPr>
                              <m:t>1</m:t>
                            </m:r>
                          </m:sub>
                        </m:sSub>
                        <m:r>
                          <a:rPr lang="en-US" sz="2300" i="1">
                            <a:latin typeface="Cambria Math" charset="0"/>
                          </a:rPr>
                          <m:t>, </m:t>
                        </m:r>
                        <m:sSub>
                          <m:sSubPr>
                            <m:ctrlPr>
                              <a:rPr lang="en-US" sz="2300" i="1">
                                <a:latin typeface="Cambria Math" charset="0"/>
                              </a:rPr>
                            </m:ctrlPr>
                          </m:sSubPr>
                          <m:e>
                            <m:r>
                              <a:rPr lang="en-US" sz="2300" b="0" i="1" smtClean="0">
                                <a:latin typeface="Cambria Math" charset="0"/>
                              </a:rPr>
                              <m:t>𝑟</m:t>
                            </m:r>
                          </m:e>
                          <m:sub>
                            <m:r>
                              <a:rPr lang="en-US" sz="2300" i="1">
                                <a:latin typeface="Cambria Math" charset="0"/>
                              </a:rPr>
                              <m:t>1</m:t>
                            </m:r>
                          </m:sub>
                        </m:sSub>
                      </m:e>
                    </m:d>
                    <m:r>
                      <a:rPr lang="en-US" sz="2300" i="1">
                        <a:latin typeface="Cambria Math" charset="0"/>
                      </a:rPr>
                      <m:t>,…,(</m:t>
                    </m:r>
                    <m:sSub>
                      <m:sSubPr>
                        <m:ctrlPr>
                          <a:rPr lang="en-US" sz="2300" i="1">
                            <a:latin typeface="Cambria Math" charset="0"/>
                          </a:rPr>
                        </m:ctrlPr>
                      </m:sSubPr>
                      <m:e>
                        <m:r>
                          <a:rPr lang="en-US" sz="2300" i="1">
                            <a:latin typeface="Cambria Math" charset="0"/>
                          </a:rPr>
                          <m:t>𝑥</m:t>
                        </m:r>
                      </m:e>
                      <m:sub>
                        <m:r>
                          <a:rPr lang="en-US" sz="2300" i="1">
                            <a:latin typeface="Cambria Math" charset="0"/>
                          </a:rPr>
                          <m:t>𝑁</m:t>
                        </m:r>
                      </m:sub>
                    </m:sSub>
                    <m:r>
                      <a:rPr lang="en-US" sz="2300" i="1">
                        <a:latin typeface="Cambria Math" charset="0"/>
                      </a:rPr>
                      <m:t>,</m:t>
                    </m:r>
                    <m:sSub>
                      <m:sSubPr>
                        <m:ctrlPr>
                          <a:rPr lang="en-US" sz="2300" i="1">
                            <a:latin typeface="Cambria Math" charset="0"/>
                          </a:rPr>
                        </m:ctrlPr>
                      </m:sSubPr>
                      <m:e>
                        <m:r>
                          <a:rPr lang="en-US" sz="2300" b="0" i="1" smtClean="0">
                            <a:latin typeface="Cambria Math" charset="0"/>
                          </a:rPr>
                          <m:t>𝑟</m:t>
                        </m:r>
                      </m:e>
                      <m:sub>
                        <m:r>
                          <a:rPr lang="en-US" sz="2300" i="1">
                            <a:latin typeface="Cambria Math" charset="0"/>
                          </a:rPr>
                          <m:t>𝑁</m:t>
                        </m:r>
                      </m:sub>
                    </m:sSub>
                    <m:r>
                      <a:rPr lang="en-US" sz="2300" i="1">
                        <a:latin typeface="Cambria Math" charset="0"/>
                      </a:rPr>
                      <m:t>)</m:t>
                    </m:r>
                    <m:r>
                      <m:rPr>
                        <m:lit/>
                      </m:rPr>
                      <a:rPr lang="en-US" sz="2300" i="1">
                        <a:latin typeface="Cambria Math" charset="0"/>
                      </a:rPr>
                      <m:t>}</m:t>
                    </m:r>
                  </m:oMath>
                </a14:m>
                <a:r>
                  <a:rPr lang="en-US" sz="2300" dirty="0"/>
                  <a:t> </a:t>
                </a:r>
              </a:p>
              <a:p>
                <a:pPr>
                  <a:spcAft>
                    <a:spcPts val="600"/>
                  </a:spcAft>
                </a:pPr>
                <a:r>
                  <a:rPr lang="en-US" sz="2300" dirty="0"/>
                  <a:t>3. Set </a:t>
                </a:r>
                <a14:m>
                  <m:oMath xmlns:m="http://schemas.openxmlformats.org/officeDocument/2006/math">
                    <m:sSup>
                      <m:sSupPr>
                        <m:ctrlPr>
                          <a:rPr lang="en-US" sz="2300" b="0" i="1" smtClean="0">
                            <a:latin typeface="Cambria Math" charset="0"/>
                            <a:ea typeface="Cambria Math" panose="02040503050406030204" pitchFamily="18" charset="0"/>
                          </a:rPr>
                        </m:ctrlPr>
                      </m:sSupPr>
                      <m:e>
                        <m:r>
                          <a:rPr lang="en-US" sz="2300" b="0" i="1" smtClean="0">
                            <a:latin typeface="Cambria Math" charset="0"/>
                            <a:ea typeface="Cambria Math" panose="02040503050406030204" pitchFamily="18" charset="0"/>
                          </a:rPr>
                          <m:t>𝑇</m:t>
                        </m:r>
                        <m:r>
                          <a:rPr lang="en-US" sz="2300" b="0" i="1" smtClean="0">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𝑇</m:t>
                        </m:r>
                        <m:r>
                          <a:rPr lang="en-US" sz="2300" b="0" i="1" smtClean="0">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𝜆</m:t>
                        </m:r>
                        <m:r>
                          <a:rPr lang="en-US" sz="2300" b="0" i="1" smtClean="0">
                            <a:latin typeface="Cambria Math" charset="0"/>
                            <a:ea typeface="Cambria Math" panose="02040503050406030204" pitchFamily="18" charset="0"/>
                          </a:rPr>
                          <m:t>𝑇</m:t>
                        </m:r>
                      </m:e>
                      <m:sup>
                        <m:r>
                          <a:rPr lang="en-US" sz="2300" b="0" i="1" smtClean="0">
                            <a:latin typeface="Cambria Math" charset="0"/>
                            <a:ea typeface="Cambria Math" panose="02040503050406030204" pitchFamily="18" charset="0"/>
                          </a:rPr>
                          <m:t>(1)</m:t>
                        </m:r>
                      </m:sup>
                    </m:sSup>
                  </m:oMath>
                </a14:m>
                <a:r>
                  <a:rPr lang="en-US" sz="2300" dirty="0"/>
                  <a:t> </a:t>
                </a:r>
              </a:p>
              <a:p>
                <a:pPr>
                  <a:spcAft>
                    <a:spcPts val="600"/>
                  </a:spcAft>
                </a:pPr>
                <a:r>
                  <a:rPr lang="en-US" sz="2300" dirty="0"/>
                  <a:t>4. Compute residuals, set </a:t>
                </a:r>
                <a14:m>
                  <m:oMath xmlns:m="http://schemas.openxmlformats.org/officeDocument/2006/math">
                    <m:sSub>
                      <m:sSubPr>
                        <m:ctrlPr>
                          <a:rPr lang="en-US" sz="2300" b="0" i="1" smtClean="0">
                            <a:latin typeface="Cambria Math" charset="0"/>
                          </a:rPr>
                        </m:ctrlPr>
                      </m:sSubPr>
                      <m:e>
                        <m:r>
                          <a:rPr lang="en-US" sz="2300" b="0" i="1" smtClean="0">
                            <a:latin typeface="Cambria Math" charset="0"/>
                          </a:rPr>
                          <m:t>𝑟</m:t>
                        </m:r>
                      </m:e>
                      <m:sub>
                        <m:r>
                          <a:rPr lang="en-US" sz="2300" b="0" i="1" smtClean="0">
                            <a:latin typeface="Cambria Math" charset="0"/>
                          </a:rPr>
                          <m:t>𝑛</m:t>
                        </m:r>
                      </m:sub>
                    </m:sSub>
                    <m:r>
                      <a:rPr lang="en-US" sz="2300" b="0" i="1" smtClean="0">
                        <a:latin typeface="Cambria Math" charset="0"/>
                        <a:ea typeface="Cambria Math" charset="0"/>
                        <a:cs typeface="Cambria Math" charset="0"/>
                      </a:rPr>
                      <m:t>←</m:t>
                    </m:r>
                    <m:sSub>
                      <m:sSubPr>
                        <m:ctrlPr>
                          <a:rPr lang="en-US" sz="2300" b="0" i="1" smtClean="0">
                            <a:latin typeface="Cambria Math" charset="0"/>
                            <a:ea typeface="Cambria Math" charset="0"/>
                            <a:cs typeface="Cambria Math" charset="0"/>
                          </a:rPr>
                        </m:ctrlPr>
                      </m:sSubPr>
                      <m:e>
                        <m:r>
                          <a:rPr lang="en-US" sz="2300" b="0" i="1" smtClean="0">
                            <a:latin typeface="Cambria Math" charset="0"/>
                            <a:ea typeface="Cambria Math" charset="0"/>
                            <a:cs typeface="Cambria Math" charset="0"/>
                          </a:rPr>
                          <m:t>𝑟</m:t>
                        </m:r>
                      </m:e>
                      <m:sub>
                        <m:r>
                          <a:rPr lang="en-US" sz="2300" b="0" i="1" smtClean="0">
                            <a:latin typeface="Cambria Math" charset="0"/>
                            <a:ea typeface="Cambria Math" charset="0"/>
                            <a:cs typeface="Cambria Math" charset="0"/>
                          </a:rPr>
                          <m:t>𝑛</m:t>
                        </m:r>
                      </m:sub>
                    </m:sSub>
                    <m:r>
                      <a:rPr lang="en-US" sz="2300" b="0" i="1" smtClean="0">
                        <a:latin typeface="Cambria Math" charset="0"/>
                        <a:ea typeface="Cambria Math" charset="0"/>
                        <a:cs typeface="Cambria Math" charset="0"/>
                      </a:rPr>
                      <m:t>−</m:t>
                    </m:r>
                    <m:r>
                      <a:rPr lang="en-US" sz="2300" b="0" i="1" smtClean="0">
                        <a:latin typeface="Cambria Math" charset="0"/>
                        <a:ea typeface="Cambria Math" charset="0"/>
                        <a:cs typeface="Cambria Math" charset="0"/>
                      </a:rPr>
                      <m:t>𝜆</m:t>
                    </m:r>
                    <m:sSup>
                      <m:sSupPr>
                        <m:ctrlPr>
                          <a:rPr lang="en-US" sz="2300" b="0" i="1" smtClean="0">
                            <a:latin typeface="Cambria Math" charset="0"/>
                            <a:ea typeface="Cambria Math" charset="0"/>
                            <a:cs typeface="Cambria Math" charset="0"/>
                          </a:rPr>
                        </m:ctrlPr>
                      </m:sSupPr>
                      <m:e>
                        <m:r>
                          <a:rPr lang="en-US" sz="2300" b="0" i="1" smtClean="0">
                            <a:latin typeface="Cambria Math" charset="0"/>
                            <a:ea typeface="Cambria Math" charset="0"/>
                            <a:cs typeface="Cambria Math" charset="0"/>
                          </a:rPr>
                          <m:t>𝑇</m:t>
                        </m:r>
                      </m:e>
                      <m:sup>
                        <m:r>
                          <a:rPr lang="en-US" sz="2300" b="0" i="1" smtClean="0">
                            <a:latin typeface="Cambria Math" charset="0"/>
                            <a:ea typeface="Cambria Math" charset="0"/>
                            <a:cs typeface="Cambria Math" charset="0"/>
                          </a:rPr>
                          <m:t>𝑖</m:t>
                        </m:r>
                      </m:sup>
                    </m:sSup>
                    <m:d>
                      <m:dPr>
                        <m:ctrlPr>
                          <a:rPr lang="en-US" sz="2300" b="0" i="1" smtClean="0">
                            <a:latin typeface="Cambria Math" charset="0"/>
                            <a:ea typeface="Cambria Math" charset="0"/>
                            <a:cs typeface="Cambria Math" charset="0"/>
                          </a:rPr>
                        </m:ctrlPr>
                      </m:dPr>
                      <m:e>
                        <m:sSub>
                          <m:sSubPr>
                            <m:ctrlPr>
                              <a:rPr lang="en-US" sz="2300" b="0" i="1" smtClean="0">
                                <a:latin typeface="Cambria Math" charset="0"/>
                                <a:ea typeface="Cambria Math" charset="0"/>
                                <a:cs typeface="Cambria Math" charset="0"/>
                              </a:rPr>
                            </m:ctrlPr>
                          </m:sSubPr>
                          <m:e>
                            <m:r>
                              <a:rPr lang="en-US" sz="2300" b="0" i="1" smtClean="0">
                                <a:latin typeface="Cambria Math" charset="0"/>
                                <a:ea typeface="Cambria Math" charset="0"/>
                                <a:cs typeface="Cambria Math" charset="0"/>
                              </a:rPr>
                              <m:t>𝑥</m:t>
                            </m:r>
                          </m:e>
                          <m:sub>
                            <m:r>
                              <a:rPr lang="en-US" sz="2300" b="0" i="1" smtClean="0">
                                <a:latin typeface="Cambria Math" charset="0"/>
                                <a:ea typeface="Cambria Math" charset="0"/>
                                <a:cs typeface="Cambria Math" charset="0"/>
                              </a:rPr>
                              <m:t>𝑛</m:t>
                            </m:r>
                          </m:sub>
                        </m:sSub>
                      </m:e>
                    </m:d>
                    <m:r>
                      <a:rPr lang="en-US" sz="2300" b="0" i="1" smtClean="0">
                        <a:latin typeface="Cambria Math" charset="0"/>
                        <a:ea typeface="Cambria Math" charset="0"/>
                        <a:cs typeface="Cambria Math" charset="0"/>
                      </a:rPr>
                      <m:t>,  </m:t>
                    </m:r>
                    <m:r>
                      <a:rPr lang="en-US" sz="2300" b="0" i="1" smtClean="0">
                        <a:latin typeface="Cambria Math" charset="0"/>
                        <a:ea typeface="Cambria Math" charset="0"/>
                        <a:cs typeface="Cambria Math" charset="0"/>
                      </a:rPr>
                      <m:t>𝑛</m:t>
                    </m:r>
                    <m:r>
                      <a:rPr lang="en-US" sz="2300" b="0" i="1" smtClean="0">
                        <a:latin typeface="Cambria Math" charset="0"/>
                        <a:ea typeface="Cambria Math" charset="0"/>
                        <a:cs typeface="Cambria Math" charset="0"/>
                      </a:rPr>
                      <m:t>=1,…,</m:t>
                    </m:r>
                    <m:r>
                      <a:rPr lang="en-US" sz="2300" b="0" i="1" smtClean="0">
                        <a:latin typeface="Cambria Math" charset="0"/>
                        <a:ea typeface="Cambria Math" charset="0"/>
                        <a:cs typeface="Cambria Math" charset="0"/>
                      </a:rPr>
                      <m:t>𝑁</m:t>
                    </m:r>
                  </m:oMath>
                </a14:m>
                <a:endParaRPr lang="en-US" sz="2300" b="0" dirty="0">
                  <a:ea typeface="Cambria Math" charset="0"/>
                  <a:cs typeface="Cambria Math" charset="0"/>
                </a:endParaRPr>
              </a:p>
              <a:p>
                <a:pPr>
                  <a:spcAft>
                    <a:spcPts val="600"/>
                  </a:spcAft>
                </a:pPr>
                <a:r>
                  <a:rPr lang="en-US" sz="2300" dirty="0"/>
                  <a:t>5. Repeat steps 2-4 until </a:t>
                </a:r>
                <a:r>
                  <a:rPr lang="en-US" sz="2300" b="1" i="1" dirty="0"/>
                  <a:t>stopping </a:t>
                </a:r>
                <a:r>
                  <a:rPr lang="en-US" sz="2300" dirty="0"/>
                  <a:t>condition met.</a:t>
                </a:r>
              </a:p>
              <a:p>
                <a:pPr>
                  <a:spcAft>
                    <a:spcPts val="600"/>
                  </a:spcAft>
                </a:pPr>
                <a:r>
                  <a:rPr lang="en-US" sz="2300" dirty="0"/>
                  <a:t>	where </a:t>
                </a:r>
                <a14:m>
                  <m:oMath xmlns:m="http://schemas.openxmlformats.org/officeDocument/2006/math">
                    <m:r>
                      <a:rPr lang="en-US" sz="2300" i="1">
                        <a:latin typeface="Cambria Math" panose="02040503050406030204" pitchFamily="18" charset="0"/>
                        <a:ea typeface="Cambria Math" panose="02040503050406030204" pitchFamily="18" charset="0"/>
                      </a:rPr>
                      <m:t>𝜆</m:t>
                    </m:r>
                  </m:oMath>
                </a14:m>
                <a:r>
                  <a:rPr lang="el-GR" sz="2300" dirty="0"/>
                  <a:t> </a:t>
                </a:r>
                <a:r>
                  <a:rPr lang="en-US" sz="2300" dirty="0"/>
                  <a:t>is a constant called the </a:t>
                </a:r>
                <a:r>
                  <a:rPr lang="en-US" sz="2300" b="1" i="1" dirty="0"/>
                  <a:t>learning rate</a:t>
                </a:r>
                <a:r>
                  <a:rPr lang="en-US" sz="2300" dirty="0"/>
                  <a:t>. </a:t>
                </a:r>
              </a:p>
              <a:p>
                <a:pPr>
                  <a:spcAft>
                    <a:spcPts val="600"/>
                  </a:spcAft>
                </a:pPr>
                <a:r>
                  <a:rPr lang="en-US" sz="2300" dirty="0"/>
                  <a:t> </a:t>
                </a:r>
              </a:p>
              <a:p>
                <a:pPr>
                  <a:spcAft>
                    <a:spcPts val="600"/>
                  </a:spcAft>
                </a:pPr>
                <a:endParaRPr lang="en-US" sz="2300" dirty="0"/>
              </a:p>
              <a:p>
                <a:pPr>
                  <a:spcAft>
                    <a:spcPts val="600"/>
                  </a:spcAft>
                </a:pPr>
                <a:endParaRPr lang="en-US" sz="2300" dirty="0"/>
              </a:p>
              <a:p>
                <a:pPr>
                  <a:spcAft>
                    <a:spcPts val="600"/>
                  </a:spcAft>
                </a:pPr>
                <a:endParaRPr lang="en-US" sz="23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891252"/>
                <a:ext cx="10658369" cy="5416952"/>
              </a:xfrm>
              <a:blipFill rotWithShape="0">
                <a:blip r:embed="rId2"/>
                <a:stretch>
                  <a:fillRect l="-858" t="-900" b="-753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20</a:t>
            </a:fld>
            <a:endParaRPr lang="en-US"/>
          </a:p>
        </p:txBody>
      </p:sp>
    </p:spTree>
    <p:extLst>
      <p:ext uri="{BB962C8B-B14F-4D97-AF65-F5344CB8AC3E}">
        <p14:creationId xmlns:p14="http://schemas.microsoft.com/office/powerpoint/2010/main" val="192741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21</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Tree>
    <p:extLst>
      <p:ext uri="{BB962C8B-B14F-4D97-AF65-F5344CB8AC3E}">
        <p14:creationId xmlns:p14="http://schemas.microsoft.com/office/powerpoint/2010/main" val="65107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22</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Tree>
    <p:extLst>
      <p:ext uri="{BB962C8B-B14F-4D97-AF65-F5344CB8AC3E}">
        <p14:creationId xmlns:p14="http://schemas.microsoft.com/office/powerpoint/2010/main" val="2219598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23</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Tree>
    <p:extLst>
      <p:ext uri="{BB962C8B-B14F-4D97-AF65-F5344CB8AC3E}">
        <p14:creationId xmlns:p14="http://schemas.microsoft.com/office/powerpoint/2010/main" val="33111301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24</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Tree>
    <p:extLst>
      <p:ext uri="{BB962C8B-B14F-4D97-AF65-F5344CB8AC3E}">
        <p14:creationId xmlns:p14="http://schemas.microsoft.com/office/powerpoint/2010/main" val="39072615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25</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Tree>
    <p:extLst>
      <p:ext uri="{BB962C8B-B14F-4D97-AF65-F5344CB8AC3E}">
        <p14:creationId xmlns:p14="http://schemas.microsoft.com/office/powerpoint/2010/main" val="7144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26</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Tree>
    <p:extLst>
      <p:ext uri="{BB962C8B-B14F-4D97-AF65-F5344CB8AC3E}">
        <p14:creationId xmlns:p14="http://schemas.microsoft.com/office/powerpoint/2010/main" val="1309452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27</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Tree>
    <p:extLst>
      <p:ext uri="{BB962C8B-B14F-4D97-AF65-F5344CB8AC3E}">
        <p14:creationId xmlns:p14="http://schemas.microsoft.com/office/powerpoint/2010/main" val="47702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28</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Tree>
    <p:extLst>
      <p:ext uri="{BB962C8B-B14F-4D97-AF65-F5344CB8AC3E}">
        <p14:creationId xmlns:p14="http://schemas.microsoft.com/office/powerpoint/2010/main" val="9354254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Why Does Gradient Boosting Work?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Intuitively, each simple model </a:t>
                </a:r>
                <a:r>
                  <a:rPr lang="en-US" sz="2400" i="1" dirty="0"/>
                  <a:t>T</a:t>
                </a:r>
                <a:r>
                  <a:rPr lang="en-US" sz="2400" baseline="30000" dirty="0"/>
                  <a:t>(</a:t>
                </a:r>
                <a:r>
                  <a:rPr lang="en-US" sz="2400" i="1" baseline="30000" dirty="0" err="1"/>
                  <a:t>i</a:t>
                </a:r>
                <a:r>
                  <a:rPr lang="en-US" sz="2400" baseline="30000" dirty="0"/>
                  <a:t>) </a:t>
                </a:r>
                <a:r>
                  <a:rPr lang="en-US" sz="2400" dirty="0"/>
                  <a:t>we add to our ensemble model </a:t>
                </a:r>
                <a:r>
                  <a:rPr lang="en-US" sz="2400" i="1" dirty="0"/>
                  <a:t>T</a:t>
                </a:r>
                <a:r>
                  <a:rPr lang="en-US" sz="2400" dirty="0"/>
                  <a:t>, models the errors of </a:t>
                </a:r>
                <a:r>
                  <a:rPr lang="en-US" sz="2400" i="1" dirty="0"/>
                  <a:t>T</a:t>
                </a:r>
                <a:r>
                  <a:rPr lang="en-US" sz="2400" dirty="0"/>
                  <a:t>. </a:t>
                </a:r>
              </a:p>
              <a:p>
                <a:r>
                  <a:rPr lang="en-US" sz="2400" dirty="0"/>
                  <a:t>Thus, with each addition of </a:t>
                </a:r>
                <a:r>
                  <a:rPr lang="en-US" sz="2400" i="1" dirty="0"/>
                  <a:t>T</a:t>
                </a:r>
                <a:r>
                  <a:rPr lang="en-US" sz="2400" baseline="30000" dirty="0"/>
                  <a:t>(</a:t>
                </a:r>
                <a:r>
                  <a:rPr lang="en-US" sz="2400" i="1" baseline="30000" dirty="0" err="1"/>
                  <a:t>i</a:t>
                </a:r>
                <a:r>
                  <a:rPr lang="en-US" sz="2400" baseline="30000" dirty="0"/>
                  <a:t>)</a:t>
                </a:r>
                <a:r>
                  <a:rPr lang="en-US" sz="2400" dirty="0"/>
                  <a:t>, the residual is reduced </a:t>
                </a: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charset="0"/>
                            </a:rPr>
                            <m:t>𝑟</m:t>
                          </m:r>
                        </m:e>
                        <m:sub>
                          <m:r>
                            <a:rPr lang="en-US" sz="2400" b="0" i="1" smtClean="0">
                              <a:latin typeface="Cambria Math" charset="0"/>
                            </a:rPr>
                            <m:t>𝑛</m:t>
                          </m:r>
                        </m:sub>
                      </m:sSub>
                      <m:r>
                        <a:rPr lang="en-US" sz="2400" b="0" i="1" smtClean="0">
                          <a:latin typeface="Cambria Math" charset="0"/>
                        </a:rPr>
                        <m:t>−</m:t>
                      </m:r>
                      <m:r>
                        <a:rPr lang="en-US" sz="2400" b="0" i="1" smtClean="0">
                          <a:latin typeface="Cambria Math" charset="0"/>
                        </a:rPr>
                        <m:t>𝜆</m:t>
                      </m:r>
                      <m:sSup>
                        <m:sSupPr>
                          <m:ctrlPr>
                            <a:rPr lang="en-US" sz="2400" b="0" i="1" smtClean="0">
                              <a:latin typeface="Cambria Math" charset="0"/>
                            </a:rPr>
                          </m:ctrlPr>
                        </m:sSupPr>
                        <m:e>
                          <m:r>
                            <a:rPr lang="en-US" sz="2400" b="0" i="1" smtClean="0">
                              <a:latin typeface="Cambria Math" charset="0"/>
                            </a:rPr>
                            <m:t>𝑇</m:t>
                          </m:r>
                        </m:e>
                        <m:sup>
                          <m:d>
                            <m:dPr>
                              <m:ctrlPr>
                                <a:rPr lang="en-US" sz="2400" b="0" i="1" smtClean="0">
                                  <a:latin typeface="Cambria Math" charset="0"/>
                                </a:rPr>
                              </m:ctrlPr>
                            </m:dPr>
                            <m:e>
                              <m:r>
                                <a:rPr lang="en-US" sz="2400" b="0" i="1" smtClean="0">
                                  <a:latin typeface="Cambria Math" charset="0"/>
                                </a:rPr>
                                <m:t>𝑖</m:t>
                              </m:r>
                            </m:e>
                          </m:d>
                        </m:sup>
                      </m:sSup>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𝑥</m:t>
                          </m:r>
                        </m:e>
                        <m:sub>
                          <m:r>
                            <a:rPr lang="en-US" sz="2400" b="0" i="1" smtClean="0">
                              <a:latin typeface="Cambria Math" charset="0"/>
                            </a:rPr>
                            <m:t>𝑛</m:t>
                          </m:r>
                        </m:sub>
                      </m:sSub>
                      <m:r>
                        <a:rPr lang="en-US" sz="2400" b="0" i="1" smtClean="0">
                          <a:latin typeface="Cambria Math" charset="0"/>
                        </a:rPr>
                        <m:t>)</m:t>
                      </m:r>
                    </m:oMath>
                  </m:oMathPara>
                </a14:m>
                <a:endParaRPr lang="en-US" sz="2400" dirty="0"/>
              </a:p>
              <a:p>
                <a:endParaRPr lang="en-US" sz="2400" dirty="0"/>
              </a:p>
              <a:p>
                <a:r>
                  <a:rPr lang="en-US" sz="2400" b="1" dirty="0"/>
                  <a:t>Note</a:t>
                </a:r>
                <a:r>
                  <a:rPr lang="en-US" sz="2400" dirty="0"/>
                  <a:t> that gradient boosting has a tuning parameter,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endParaRPr lang="en-US" sz="2400" dirty="0"/>
              </a:p>
              <a:p>
                <a:endParaRPr lang="el-GR" sz="2400" dirty="0"/>
              </a:p>
              <a:p>
                <a:r>
                  <a:rPr lang="en-US" sz="2400" dirty="0"/>
                  <a:t>If we want to easily reason about how to choose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and investigate the effect of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on the model </a:t>
                </a:r>
                <a:r>
                  <a:rPr lang="en-US" sz="2400" i="1" dirty="0"/>
                  <a:t>T</a:t>
                </a:r>
                <a:r>
                  <a:rPr lang="en-US" sz="2400" dirty="0"/>
                  <a:t>, we need a bit more mathematical formalism. </a:t>
                </a:r>
              </a:p>
              <a:p>
                <a:r>
                  <a:rPr lang="en-US" sz="2400" dirty="0"/>
                  <a:t>In particular, how can we effectively descend through this optimization via an iterative algorithm?</a:t>
                </a:r>
              </a:p>
              <a:p>
                <a:r>
                  <a:rPr lang="en-US" sz="2400" dirty="0"/>
                  <a:t>We need to formulate gradient boosting as a type of </a:t>
                </a:r>
                <a:r>
                  <a:rPr lang="en-US" sz="2400" b="1" i="1" dirty="0"/>
                  <a:t>gradient descent</a:t>
                </a:r>
                <a:r>
                  <a:rPr lang="en-US" sz="2400" dirty="0"/>
                  <a:t>.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b="-47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29</a:t>
            </a:fld>
            <a:endParaRPr lang="en-US"/>
          </a:p>
        </p:txBody>
      </p:sp>
    </p:spTree>
    <p:extLst>
      <p:ext uri="{BB962C8B-B14F-4D97-AF65-F5344CB8AC3E}">
        <p14:creationId xmlns:p14="http://schemas.microsoft.com/office/powerpoint/2010/main" val="368680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1" nodeType="withEffect">
                                  <p:stCondLst>
                                    <p:cond delay="50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1" nodeType="withEffect">
                                  <p:stCondLst>
                                    <p:cond delay="100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2960347" y="3114831"/>
            <a:ext cx="2243137" cy="1285875"/>
          </a:xfrm>
          <a:prstGeom prst="ellipse">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chemeClr val="tx1"/>
                </a:solidFill>
              </a:rPr>
              <a:t>Regression</a:t>
            </a:r>
            <a:endParaRPr lang="en-US" dirty="0">
              <a:solidFill>
                <a:schemeClr val="tx1"/>
              </a:solidFill>
            </a:endParaRPr>
          </a:p>
        </p:txBody>
      </p:sp>
      <p:sp>
        <p:nvSpPr>
          <p:cNvPr id="4" name="Oval 3"/>
          <p:cNvSpPr/>
          <p:nvPr/>
        </p:nvSpPr>
        <p:spPr>
          <a:xfrm>
            <a:off x="2388005" y="1384303"/>
            <a:ext cx="2100077" cy="873760"/>
          </a:xfrm>
          <a:prstGeom prst="ellipse">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t>Statistical Learning</a:t>
            </a:r>
          </a:p>
        </p:txBody>
      </p:sp>
      <p:sp>
        <p:nvSpPr>
          <p:cNvPr id="5" name="Oval 4"/>
          <p:cNvSpPr/>
          <p:nvPr/>
        </p:nvSpPr>
        <p:spPr>
          <a:xfrm>
            <a:off x="33213" y="87443"/>
            <a:ext cx="2243136" cy="1391766"/>
          </a:xfrm>
          <a:prstGeom prst="ellipse">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Uncertainty in model and prediction </a:t>
            </a:r>
          </a:p>
        </p:txBody>
      </p:sp>
      <p:sp>
        <p:nvSpPr>
          <p:cNvPr id="6" name="Oval 5"/>
          <p:cNvSpPr/>
          <p:nvPr/>
        </p:nvSpPr>
        <p:spPr>
          <a:xfrm>
            <a:off x="2323617" y="56594"/>
            <a:ext cx="1590663" cy="935458"/>
          </a:xfrm>
          <a:prstGeom prst="ellipse">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Cross validation </a:t>
            </a:r>
          </a:p>
        </p:txBody>
      </p:sp>
      <p:sp>
        <p:nvSpPr>
          <p:cNvPr id="8" name="Oval 7"/>
          <p:cNvSpPr/>
          <p:nvPr/>
        </p:nvSpPr>
        <p:spPr>
          <a:xfrm>
            <a:off x="3982140" y="51882"/>
            <a:ext cx="1945717" cy="1035548"/>
          </a:xfrm>
          <a:prstGeom prst="ellipse">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Overfitting: Variance &amp; Bias</a:t>
            </a:r>
          </a:p>
        </p:txBody>
      </p:sp>
      <p:sp>
        <p:nvSpPr>
          <p:cNvPr id="9" name="Oval 8"/>
          <p:cNvSpPr/>
          <p:nvPr/>
        </p:nvSpPr>
        <p:spPr>
          <a:xfrm>
            <a:off x="28604" y="1669990"/>
            <a:ext cx="2270831" cy="1459046"/>
          </a:xfrm>
          <a:prstGeom prst="ellipse">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Methods of regularization: </a:t>
            </a:r>
          </a:p>
          <a:p>
            <a:pPr algn="ctr"/>
            <a:r>
              <a:rPr lang="en-US" dirty="0"/>
              <a:t>Lasso and Ridge</a:t>
            </a:r>
          </a:p>
        </p:txBody>
      </p:sp>
      <p:sp>
        <p:nvSpPr>
          <p:cNvPr id="11" name="Oval 10"/>
          <p:cNvSpPr/>
          <p:nvPr/>
        </p:nvSpPr>
        <p:spPr>
          <a:xfrm>
            <a:off x="6452013" y="3129036"/>
            <a:ext cx="2243136" cy="1285874"/>
          </a:xfrm>
          <a:prstGeom prst="ellipse">
            <a:avLst/>
          </a:prstGeom>
          <a:solidFill>
            <a:schemeClr val="accent3">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chemeClr val="tx1"/>
                </a:solidFill>
              </a:rPr>
              <a:t>Classification</a:t>
            </a:r>
            <a:endParaRPr lang="en-US" dirty="0">
              <a:solidFill>
                <a:schemeClr val="tx1"/>
              </a:solidFill>
            </a:endParaRPr>
          </a:p>
        </p:txBody>
      </p:sp>
      <p:sp>
        <p:nvSpPr>
          <p:cNvPr id="12" name="Oval 11"/>
          <p:cNvSpPr/>
          <p:nvPr/>
        </p:nvSpPr>
        <p:spPr>
          <a:xfrm>
            <a:off x="4841544" y="1070817"/>
            <a:ext cx="2243136" cy="1204238"/>
          </a:xfrm>
          <a:prstGeom prst="ellipse">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PCA &amp; dimensionality reduction </a:t>
            </a:r>
          </a:p>
        </p:txBody>
      </p:sp>
      <p:sp>
        <p:nvSpPr>
          <p:cNvPr id="13" name="Oval 12"/>
          <p:cNvSpPr/>
          <p:nvPr/>
        </p:nvSpPr>
        <p:spPr>
          <a:xfrm>
            <a:off x="6996746" y="116198"/>
            <a:ext cx="1232694" cy="999987"/>
          </a:xfrm>
          <a:prstGeom prst="ellipse">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Pandas</a:t>
            </a:r>
          </a:p>
        </p:txBody>
      </p:sp>
      <p:sp>
        <p:nvSpPr>
          <p:cNvPr id="14" name="Oval 13"/>
          <p:cNvSpPr/>
          <p:nvPr/>
        </p:nvSpPr>
        <p:spPr>
          <a:xfrm>
            <a:off x="10346159" y="1441046"/>
            <a:ext cx="1725073" cy="999987"/>
          </a:xfrm>
          <a:prstGeom prst="ellipse">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Matplotlib</a:t>
            </a:r>
            <a:endParaRPr lang="en-US" dirty="0"/>
          </a:p>
        </p:txBody>
      </p:sp>
      <p:sp>
        <p:nvSpPr>
          <p:cNvPr id="15" name="Oval 14"/>
          <p:cNvSpPr/>
          <p:nvPr/>
        </p:nvSpPr>
        <p:spPr>
          <a:xfrm>
            <a:off x="9976001" y="283332"/>
            <a:ext cx="1232694" cy="999987"/>
          </a:xfrm>
          <a:prstGeom prst="ellipse">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Scikit</a:t>
            </a:r>
            <a:r>
              <a:rPr lang="en-US" dirty="0"/>
              <a:t>-Learn</a:t>
            </a:r>
          </a:p>
        </p:txBody>
      </p:sp>
      <p:sp>
        <p:nvSpPr>
          <p:cNvPr id="16" name="Oval 15"/>
          <p:cNvSpPr/>
          <p:nvPr/>
        </p:nvSpPr>
        <p:spPr>
          <a:xfrm>
            <a:off x="8464367" y="64801"/>
            <a:ext cx="1232694" cy="999987"/>
          </a:xfrm>
          <a:prstGeom prst="ellipse">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NumPy</a:t>
            </a:r>
          </a:p>
        </p:txBody>
      </p:sp>
      <p:sp>
        <p:nvSpPr>
          <p:cNvPr id="17" name="Oval 16"/>
          <p:cNvSpPr/>
          <p:nvPr/>
        </p:nvSpPr>
        <p:spPr>
          <a:xfrm>
            <a:off x="3289472" y="5333098"/>
            <a:ext cx="1585512" cy="981311"/>
          </a:xfrm>
          <a:prstGeom prst="ellips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Trees </a:t>
            </a:r>
          </a:p>
        </p:txBody>
      </p:sp>
      <p:sp>
        <p:nvSpPr>
          <p:cNvPr id="18" name="Oval 17"/>
          <p:cNvSpPr/>
          <p:nvPr/>
        </p:nvSpPr>
        <p:spPr>
          <a:xfrm>
            <a:off x="6780825" y="5290081"/>
            <a:ext cx="1585512" cy="981310"/>
          </a:xfrm>
          <a:prstGeom prst="ellips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Neural Networks </a:t>
            </a:r>
          </a:p>
        </p:txBody>
      </p:sp>
      <p:cxnSp>
        <p:nvCxnSpPr>
          <p:cNvPr id="21" name="Straight Arrow Connector 20">
            <a:extLst>
              <a:ext uri="{FF2B5EF4-FFF2-40B4-BE49-F238E27FC236}">
                <a16:creationId xmlns:a16="http://schemas.microsoft.com/office/drawing/2014/main" xmlns="" id="{6AD990E1-A7CA-0F4F-AF97-90CFC8B3CBD1}"/>
              </a:ext>
            </a:extLst>
          </p:cNvPr>
          <p:cNvCxnSpPr>
            <a:stCxn id="4" idx="4"/>
            <a:endCxn id="3" idx="0"/>
          </p:cNvCxnSpPr>
          <p:nvPr/>
        </p:nvCxnSpPr>
        <p:spPr>
          <a:xfrm>
            <a:off x="3438044" y="2258063"/>
            <a:ext cx="643872" cy="8567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xmlns="" id="{B16F65D8-F975-9C45-9593-5CAD330BB5F3}"/>
              </a:ext>
            </a:extLst>
          </p:cNvPr>
          <p:cNvCxnSpPr>
            <a:cxnSpLocks/>
            <a:stCxn id="9" idx="7"/>
            <a:endCxn id="4" idx="2"/>
          </p:cNvCxnSpPr>
          <p:nvPr/>
        </p:nvCxnSpPr>
        <p:spPr>
          <a:xfrm flipV="1">
            <a:off x="1966879" y="1821183"/>
            <a:ext cx="421126" cy="62479"/>
          </a:xfrm>
          <a:prstGeom prst="straightConnector1">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xmlns="" id="{6F8215BB-1081-BF48-9C2C-8CDC7EB1BC8E}"/>
              </a:ext>
            </a:extLst>
          </p:cNvPr>
          <p:cNvCxnSpPr>
            <a:stCxn id="5" idx="5"/>
            <a:endCxn id="4" idx="1"/>
          </p:cNvCxnSpPr>
          <p:nvPr/>
        </p:nvCxnSpPr>
        <p:spPr>
          <a:xfrm>
            <a:off x="1947849" y="1275390"/>
            <a:ext cx="747705" cy="2368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2" name="Straight Arrow Connector 121">
            <a:extLst>
              <a:ext uri="{FF2B5EF4-FFF2-40B4-BE49-F238E27FC236}">
                <a16:creationId xmlns:a16="http://schemas.microsoft.com/office/drawing/2014/main" xmlns="" id="{B939EBDE-7FA4-A541-B7A1-6336F218904F}"/>
              </a:ext>
            </a:extLst>
          </p:cNvPr>
          <p:cNvCxnSpPr>
            <a:cxnSpLocks/>
            <a:stCxn id="4" idx="5"/>
            <a:endCxn id="11" idx="1"/>
          </p:cNvCxnSpPr>
          <p:nvPr/>
        </p:nvCxnSpPr>
        <p:spPr>
          <a:xfrm>
            <a:off x="4180533" y="2130104"/>
            <a:ext cx="2599980" cy="11872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5" name="Oval 124">
            <a:extLst>
              <a:ext uri="{FF2B5EF4-FFF2-40B4-BE49-F238E27FC236}">
                <a16:creationId xmlns:a16="http://schemas.microsoft.com/office/drawing/2014/main" xmlns="" id="{0A38CC41-BBC0-1A45-8387-073322E012D7}"/>
              </a:ext>
            </a:extLst>
          </p:cNvPr>
          <p:cNvSpPr/>
          <p:nvPr/>
        </p:nvSpPr>
        <p:spPr>
          <a:xfrm>
            <a:off x="8064278" y="1393826"/>
            <a:ext cx="1841957" cy="1094429"/>
          </a:xfrm>
          <a:prstGeom prst="ellipse">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t>Computing Tools</a:t>
            </a:r>
          </a:p>
        </p:txBody>
      </p:sp>
      <p:cxnSp>
        <p:nvCxnSpPr>
          <p:cNvPr id="146" name="Straight Arrow Connector 145">
            <a:extLst>
              <a:ext uri="{FF2B5EF4-FFF2-40B4-BE49-F238E27FC236}">
                <a16:creationId xmlns:a16="http://schemas.microsoft.com/office/drawing/2014/main" xmlns="" id="{FB03051D-FEF4-B940-AB8B-AF6588B32FE1}"/>
              </a:ext>
            </a:extLst>
          </p:cNvPr>
          <p:cNvCxnSpPr>
            <a:cxnSpLocks/>
            <a:stCxn id="125" idx="4"/>
            <a:endCxn id="11" idx="7"/>
          </p:cNvCxnSpPr>
          <p:nvPr/>
        </p:nvCxnSpPr>
        <p:spPr>
          <a:xfrm flipH="1">
            <a:off x="8366649" y="2488255"/>
            <a:ext cx="618608" cy="8290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9" name="Straight Arrow Connector 148">
            <a:extLst>
              <a:ext uri="{FF2B5EF4-FFF2-40B4-BE49-F238E27FC236}">
                <a16:creationId xmlns:a16="http://schemas.microsoft.com/office/drawing/2014/main" xmlns="" id="{BB4F7C73-0600-E04A-AF6F-3A111757D58B}"/>
              </a:ext>
            </a:extLst>
          </p:cNvPr>
          <p:cNvCxnSpPr>
            <a:cxnSpLocks/>
            <a:stCxn id="125" idx="3"/>
            <a:endCxn id="3" idx="7"/>
          </p:cNvCxnSpPr>
          <p:nvPr/>
        </p:nvCxnSpPr>
        <p:spPr>
          <a:xfrm flipH="1">
            <a:off x="4874984" y="2327980"/>
            <a:ext cx="3459042" cy="9751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2" name="Straight Arrow Connector 151">
            <a:extLst>
              <a:ext uri="{FF2B5EF4-FFF2-40B4-BE49-F238E27FC236}">
                <a16:creationId xmlns:a16="http://schemas.microsoft.com/office/drawing/2014/main" xmlns="" id="{9CB367A1-32AB-F74A-B554-7059449FADB0}"/>
              </a:ext>
            </a:extLst>
          </p:cNvPr>
          <p:cNvCxnSpPr>
            <a:cxnSpLocks/>
            <a:stCxn id="6" idx="4"/>
            <a:endCxn id="4" idx="0"/>
          </p:cNvCxnSpPr>
          <p:nvPr/>
        </p:nvCxnSpPr>
        <p:spPr>
          <a:xfrm>
            <a:off x="3118949" y="992052"/>
            <a:ext cx="319095" cy="3922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a:extLst>
              <a:ext uri="{FF2B5EF4-FFF2-40B4-BE49-F238E27FC236}">
                <a16:creationId xmlns:a16="http://schemas.microsoft.com/office/drawing/2014/main" xmlns="" id="{2408E805-EEE6-7F43-8E85-F4F6D7B857C4}"/>
              </a:ext>
            </a:extLst>
          </p:cNvPr>
          <p:cNvCxnSpPr>
            <a:cxnSpLocks/>
            <a:stCxn id="8" idx="3"/>
            <a:endCxn id="4" idx="7"/>
          </p:cNvCxnSpPr>
          <p:nvPr/>
        </p:nvCxnSpPr>
        <p:spPr>
          <a:xfrm flipH="1">
            <a:off x="4180533" y="935778"/>
            <a:ext cx="86551" cy="5764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4" name="Straight Arrow Connector 153">
            <a:extLst>
              <a:ext uri="{FF2B5EF4-FFF2-40B4-BE49-F238E27FC236}">
                <a16:creationId xmlns:a16="http://schemas.microsoft.com/office/drawing/2014/main" xmlns="" id="{22BE1F98-14F0-BD4F-8974-3A2C438F7347}"/>
              </a:ext>
            </a:extLst>
          </p:cNvPr>
          <p:cNvCxnSpPr>
            <a:cxnSpLocks/>
            <a:stCxn id="12" idx="2"/>
            <a:endCxn id="4" idx="6"/>
          </p:cNvCxnSpPr>
          <p:nvPr/>
        </p:nvCxnSpPr>
        <p:spPr>
          <a:xfrm flipH="1">
            <a:off x="4488082" y="1672936"/>
            <a:ext cx="353462" cy="1482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4" name="Straight Arrow Connector 173">
            <a:extLst>
              <a:ext uri="{FF2B5EF4-FFF2-40B4-BE49-F238E27FC236}">
                <a16:creationId xmlns:a16="http://schemas.microsoft.com/office/drawing/2014/main" xmlns="" id="{43DE0FB5-605B-2442-BDB4-500DA3357F55}"/>
              </a:ext>
            </a:extLst>
          </p:cNvPr>
          <p:cNvCxnSpPr>
            <a:cxnSpLocks/>
            <a:stCxn id="13" idx="5"/>
            <a:endCxn id="125" idx="1"/>
          </p:cNvCxnSpPr>
          <p:nvPr/>
        </p:nvCxnSpPr>
        <p:spPr>
          <a:xfrm>
            <a:off x="8048916" y="969740"/>
            <a:ext cx="285110" cy="5843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5" name="Straight Arrow Connector 174">
            <a:extLst>
              <a:ext uri="{FF2B5EF4-FFF2-40B4-BE49-F238E27FC236}">
                <a16:creationId xmlns:a16="http://schemas.microsoft.com/office/drawing/2014/main" xmlns="" id="{766B88F7-4A2B-604B-B9CF-75C53F53BF8C}"/>
              </a:ext>
            </a:extLst>
          </p:cNvPr>
          <p:cNvCxnSpPr>
            <a:cxnSpLocks/>
            <a:stCxn id="16" idx="4"/>
            <a:endCxn id="125" idx="0"/>
          </p:cNvCxnSpPr>
          <p:nvPr/>
        </p:nvCxnSpPr>
        <p:spPr>
          <a:xfrm flipH="1">
            <a:off x="8985257" y="1064788"/>
            <a:ext cx="95457" cy="329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6" name="Straight Arrow Connector 175">
            <a:extLst>
              <a:ext uri="{FF2B5EF4-FFF2-40B4-BE49-F238E27FC236}">
                <a16:creationId xmlns:a16="http://schemas.microsoft.com/office/drawing/2014/main" xmlns="" id="{1C180F75-A22F-E249-AAE3-A299EE4957A2}"/>
              </a:ext>
            </a:extLst>
          </p:cNvPr>
          <p:cNvCxnSpPr>
            <a:cxnSpLocks/>
            <a:stCxn id="15" idx="3"/>
            <a:endCxn id="125" idx="7"/>
          </p:cNvCxnSpPr>
          <p:nvPr/>
        </p:nvCxnSpPr>
        <p:spPr>
          <a:xfrm flipH="1">
            <a:off x="9636487" y="1136874"/>
            <a:ext cx="520038" cy="4172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7" name="Straight Arrow Connector 176">
            <a:extLst>
              <a:ext uri="{FF2B5EF4-FFF2-40B4-BE49-F238E27FC236}">
                <a16:creationId xmlns:a16="http://schemas.microsoft.com/office/drawing/2014/main" xmlns="" id="{82C77B47-028A-584D-B335-E5B391079A1A}"/>
              </a:ext>
            </a:extLst>
          </p:cNvPr>
          <p:cNvCxnSpPr>
            <a:cxnSpLocks/>
            <a:stCxn id="14" idx="2"/>
            <a:endCxn id="125" idx="6"/>
          </p:cNvCxnSpPr>
          <p:nvPr/>
        </p:nvCxnSpPr>
        <p:spPr>
          <a:xfrm flipH="1">
            <a:off x="9906235" y="1941040"/>
            <a:ext cx="439924"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0" name="Oval 219">
            <a:extLst>
              <a:ext uri="{FF2B5EF4-FFF2-40B4-BE49-F238E27FC236}">
                <a16:creationId xmlns:a16="http://schemas.microsoft.com/office/drawing/2014/main" xmlns="" id="{AC00FAD6-E7F4-5642-AB25-35E9AFF332EA}"/>
              </a:ext>
            </a:extLst>
          </p:cNvPr>
          <p:cNvSpPr/>
          <p:nvPr/>
        </p:nvSpPr>
        <p:spPr>
          <a:xfrm>
            <a:off x="409891" y="3726597"/>
            <a:ext cx="1600437" cy="1103543"/>
          </a:xfrm>
          <a:prstGeom prst="ellipse">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Linear </a:t>
            </a:r>
          </a:p>
        </p:txBody>
      </p:sp>
      <p:sp>
        <p:nvSpPr>
          <p:cNvPr id="221" name="Oval 220">
            <a:extLst>
              <a:ext uri="{FF2B5EF4-FFF2-40B4-BE49-F238E27FC236}">
                <a16:creationId xmlns:a16="http://schemas.microsoft.com/office/drawing/2014/main" xmlns="" id="{242E7FCE-20B3-3A49-A454-D07B9E5796CC}"/>
              </a:ext>
            </a:extLst>
          </p:cNvPr>
          <p:cNvSpPr/>
          <p:nvPr/>
        </p:nvSpPr>
        <p:spPr>
          <a:xfrm>
            <a:off x="5030687" y="5309956"/>
            <a:ext cx="1585512" cy="981310"/>
          </a:xfrm>
          <a:prstGeom prst="ellips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KNN </a:t>
            </a:r>
          </a:p>
        </p:txBody>
      </p:sp>
      <p:sp>
        <p:nvSpPr>
          <p:cNvPr id="222" name="Oval 221">
            <a:extLst>
              <a:ext uri="{FF2B5EF4-FFF2-40B4-BE49-F238E27FC236}">
                <a16:creationId xmlns:a16="http://schemas.microsoft.com/office/drawing/2014/main" xmlns="" id="{279C588F-2091-2C49-AA4D-B0C13FDE728A}"/>
              </a:ext>
            </a:extLst>
          </p:cNvPr>
          <p:cNvSpPr/>
          <p:nvPr/>
        </p:nvSpPr>
        <p:spPr>
          <a:xfrm>
            <a:off x="9442468" y="3220202"/>
            <a:ext cx="1585512" cy="1103542"/>
          </a:xfrm>
          <a:prstGeom prst="ellipse">
            <a:avLst/>
          </a:prstGeom>
          <a:solidFill>
            <a:schemeClr val="accent3">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Logistic </a:t>
            </a:r>
          </a:p>
        </p:txBody>
      </p:sp>
      <p:cxnSp>
        <p:nvCxnSpPr>
          <p:cNvPr id="230" name="Straight Arrow Connector 229">
            <a:extLst>
              <a:ext uri="{FF2B5EF4-FFF2-40B4-BE49-F238E27FC236}">
                <a16:creationId xmlns:a16="http://schemas.microsoft.com/office/drawing/2014/main" xmlns="" id="{E798F050-3D80-0449-A709-BAF8D89C828C}"/>
              </a:ext>
            </a:extLst>
          </p:cNvPr>
          <p:cNvCxnSpPr>
            <a:cxnSpLocks/>
            <a:stCxn id="220" idx="0"/>
            <a:endCxn id="9" idx="4"/>
          </p:cNvCxnSpPr>
          <p:nvPr/>
        </p:nvCxnSpPr>
        <p:spPr>
          <a:xfrm flipH="1" flipV="1">
            <a:off x="1164020" y="3129036"/>
            <a:ext cx="46090" cy="5975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2" name="Straight Arrow Connector 231">
            <a:extLst>
              <a:ext uri="{FF2B5EF4-FFF2-40B4-BE49-F238E27FC236}">
                <a16:creationId xmlns:a16="http://schemas.microsoft.com/office/drawing/2014/main" xmlns="" id="{C5DD9D26-F6BF-584F-840E-CDD9CCC813A6}"/>
              </a:ext>
            </a:extLst>
          </p:cNvPr>
          <p:cNvCxnSpPr>
            <a:cxnSpLocks/>
            <a:stCxn id="220" idx="7"/>
            <a:endCxn id="3" idx="2"/>
          </p:cNvCxnSpPr>
          <p:nvPr/>
        </p:nvCxnSpPr>
        <p:spPr>
          <a:xfrm flipV="1">
            <a:off x="1775949" y="3757769"/>
            <a:ext cx="1184398" cy="1304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4" name="Straight Arrow Connector 233">
            <a:extLst>
              <a:ext uri="{FF2B5EF4-FFF2-40B4-BE49-F238E27FC236}">
                <a16:creationId xmlns:a16="http://schemas.microsoft.com/office/drawing/2014/main" xmlns="" id="{B4A4C60D-47A0-2040-8F30-F918152A8D73}"/>
              </a:ext>
            </a:extLst>
          </p:cNvPr>
          <p:cNvCxnSpPr>
            <a:stCxn id="17" idx="0"/>
            <a:endCxn id="3" idx="4"/>
          </p:cNvCxnSpPr>
          <p:nvPr/>
        </p:nvCxnSpPr>
        <p:spPr>
          <a:xfrm flipH="1" flipV="1">
            <a:off x="4081916" y="4400706"/>
            <a:ext cx="312" cy="9323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6" name="Straight Arrow Connector 235">
            <a:extLst>
              <a:ext uri="{FF2B5EF4-FFF2-40B4-BE49-F238E27FC236}">
                <a16:creationId xmlns:a16="http://schemas.microsoft.com/office/drawing/2014/main" xmlns="" id="{79970806-C7F1-2245-8871-4BD27304C1FE}"/>
              </a:ext>
            </a:extLst>
          </p:cNvPr>
          <p:cNvCxnSpPr>
            <a:stCxn id="17" idx="0"/>
            <a:endCxn id="11" idx="3"/>
          </p:cNvCxnSpPr>
          <p:nvPr/>
        </p:nvCxnSpPr>
        <p:spPr>
          <a:xfrm flipV="1">
            <a:off x="4082228" y="4226598"/>
            <a:ext cx="2698285" cy="11065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8" name="Straight Arrow Connector 237">
            <a:extLst>
              <a:ext uri="{FF2B5EF4-FFF2-40B4-BE49-F238E27FC236}">
                <a16:creationId xmlns:a16="http://schemas.microsoft.com/office/drawing/2014/main" xmlns="" id="{B44BE0E3-38AC-4C43-B6F4-2E75051378F2}"/>
              </a:ext>
            </a:extLst>
          </p:cNvPr>
          <p:cNvCxnSpPr>
            <a:stCxn id="221" idx="0"/>
            <a:endCxn id="3" idx="5"/>
          </p:cNvCxnSpPr>
          <p:nvPr/>
        </p:nvCxnSpPr>
        <p:spPr>
          <a:xfrm flipH="1" flipV="1">
            <a:off x="4874984" y="4212394"/>
            <a:ext cx="948459" cy="10975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0" name="Straight Arrow Connector 239">
            <a:extLst>
              <a:ext uri="{FF2B5EF4-FFF2-40B4-BE49-F238E27FC236}">
                <a16:creationId xmlns:a16="http://schemas.microsoft.com/office/drawing/2014/main" xmlns="" id="{631769FC-9784-1F43-9FB5-F30325BC3200}"/>
              </a:ext>
            </a:extLst>
          </p:cNvPr>
          <p:cNvCxnSpPr>
            <a:stCxn id="221" idx="0"/>
            <a:endCxn id="11" idx="3"/>
          </p:cNvCxnSpPr>
          <p:nvPr/>
        </p:nvCxnSpPr>
        <p:spPr>
          <a:xfrm flipV="1">
            <a:off x="5823443" y="4226598"/>
            <a:ext cx="957070" cy="10833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2" name="Straight Arrow Connector 241">
            <a:extLst>
              <a:ext uri="{FF2B5EF4-FFF2-40B4-BE49-F238E27FC236}">
                <a16:creationId xmlns:a16="http://schemas.microsoft.com/office/drawing/2014/main" xmlns="" id="{2A4F266C-9C4B-1345-A83D-AC8A967A9888}"/>
              </a:ext>
            </a:extLst>
          </p:cNvPr>
          <p:cNvCxnSpPr>
            <a:stCxn id="18" idx="0"/>
            <a:endCxn id="3" idx="5"/>
          </p:cNvCxnSpPr>
          <p:nvPr/>
        </p:nvCxnSpPr>
        <p:spPr>
          <a:xfrm flipH="1" flipV="1">
            <a:off x="4874984" y="4212394"/>
            <a:ext cx="2698597" cy="10776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4" name="Straight Arrow Connector 243">
            <a:extLst>
              <a:ext uri="{FF2B5EF4-FFF2-40B4-BE49-F238E27FC236}">
                <a16:creationId xmlns:a16="http://schemas.microsoft.com/office/drawing/2014/main" xmlns="" id="{12C9F00E-FF54-624A-A412-389AEB0199E3}"/>
              </a:ext>
            </a:extLst>
          </p:cNvPr>
          <p:cNvCxnSpPr>
            <a:stCxn id="18" idx="0"/>
            <a:endCxn id="11" idx="4"/>
          </p:cNvCxnSpPr>
          <p:nvPr/>
        </p:nvCxnSpPr>
        <p:spPr>
          <a:xfrm flipV="1">
            <a:off x="7573581" y="4414910"/>
            <a:ext cx="0" cy="8751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2" name="Straight Arrow Connector 251">
            <a:extLst>
              <a:ext uri="{FF2B5EF4-FFF2-40B4-BE49-F238E27FC236}">
                <a16:creationId xmlns:a16="http://schemas.microsoft.com/office/drawing/2014/main" xmlns="" id="{898A79A1-DBE8-B14C-A3B3-2D01E211F16B}"/>
              </a:ext>
            </a:extLst>
          </p:cNvPr>
          <p:cNvCxnSpPr>
            <a:cxnSpLocks/>
            <a:stCxn id="222" idx="2"/>
            <a:endCxn id="11" idx="6"/>
          </p:cNvCxnSpPr>
          <p:nvPr/>
        </p:nvCxnSpPr>
        <p:spPr>
          <a:xfrm flipH="1">
            <a:off x="8695149" y="3771973"/>
            <a:ext cx="74731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4" name="Slide Number Placeholder 3">
            <a:extLst>
              <a:ext uri="{FF2B5EF4-FFF2-40B4-BE49-F238E27FC236}">
                <a16:creationId xmlns:a16="http://schemas.microsoft.com/office/drawing/2014/main" xmlns="" id="{13CF0711-7CA3-C44B-973C-571234E36114}"/>
              </a:ext>
            </a:extLst>
          </p:cNvPr>
          <p:cNvSpPr>
            <a:spLocks noGrp="1"/>
          </p:cNvSpPr>
          <p:nvPr>
            <p:ph type="sldNum" sz="quarter" idx="12"/>
          </p:nvPr>
        </p:nvSpPr>
        <p:spPr>
          <a:xfrm>
            <a:off x="9144000" y="6400800"/>
            <a:ext cx="2844800" cy="365125"/>
          </a:xfrm>
        </p:spPr>
        <p:txBody>
          <a:bodyPr/>
          <a:lstStyle/>
          <a:p>
            <a:fld id="{47445CB2-BF6F-6E49-AC61-7BDDE2E02F5B}" type="slidenum">
              <a:rPr lang="en-US" smtClean="0"/>
              <a:t>3</a:t>
            </a:fld>
            <a:endParaRPr lang="en-US" dirty="0"/>
          </a:p>
        </p:txBody>
      </p:sp>
      <p:sp>
        <p:nvSpPr>
          <p:cNvPr id="355" name="Oval 354">
            <a:extLst>
              <a:ext uri="{FF2B5EF4-FFF2-40B4-BE49-F238E27FC236}">
                <a16:creationId xmlns:a16="http://schemas.microsoft.com/office/drawing/2014/main" xmlns="" id="{F484B83C-D55D-F846-A75C-B293D1E9F30B}"/>
              </a:ext>
            </a:extLst>
          </p:cNvPr>
          <p:cNvSpPr/>
          <p:nvPr/>
        </p:nvSpPr>
        <p:spPr>
          <a:xfrm>
            <a:off x="9964291" y="5543287"/>
            <a:ext cx="1204217" cy="802793"/>
          </a:xfrm>
          <a:prstGeom prst="ellipse">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solidFill>
                  <a:schemeClr val="tx1"/>
                </a:solidFill>
              </a:rPr>
              <a:t>Experimental Design &amp; Causal Inference</a:t>
            </a:r>
          </a:p>
        </p:txBody>
      </p:sp>
    </p:spTree>
    <p:extLst>
      <p:ext uri="{BB962C8B-B14F-4D97-AF65-F5344CB8AC3E}">
        <p14:creationId xmlns:p14="http://schemas.microsoft.com/office/powerpoint/2010/main" val="584574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5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5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5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2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5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4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3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3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4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3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4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4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2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7"/>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iterate type="lt">
                                    <p:tmAbs val="0"/>
                                  </p:iterate>
                                  <p:childTnLst>
                                    <p:set>
                                      <p:cBhvr>
                                        <p:cTn id="96" dur="1" fill="hold">
                                          <p:stCondLst>
                                            <p:cond delay="0"/>
                                          </p:stCondLst>
                                        </p:cTn>
                                        <p:tgtEl>
                                          <p:spTgt spid="3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8" grpId="0" animBg="1"/>
      <p:bldP spid="9" grpId="0" animBg="1"/>
      <p:bldP spid="11" grpId="0" animBg="1"/>
      <p:bldP spid="12" grpId="0" animBg="1"/>
      <p:bldP spid="13" grpId="0" animBg="1"/>
      <p:bldP spid="14" grpId="0" animBg="1"/>
      <p:bldP spid="15" grpId="0" animBg="1"/>
      <p:bldP spid="16" grpId="0" animBg="1"/>
      <p:bldP spid="17" grpId="0" animBg="1"/>
      <p:bldP spid="18" grpId="0" animBg="1"/>
      <p:bldP spid="125" grpId="0" animBg="1"/>
      <p:bldP spid="220" grpId="0" animBg="1"/>
      <p:bldP spid="221" grpId="0" animBg="1"/>
      <p:bldP spid="222" grpId="0" animBg="1"/>
      <p:bldP spid="35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Review: A Brief Sketch of Gradient Descent </a:t>
            </a:r>
            <a:endParaRPr lang="en-US" dirty="0">
              <a:effectLst/>
            </a:endParaRPr>
          </a:p>
        </p:txBody>
      </p:sp>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4" y="1177758"/>
            <a:ext cx="11155385" cy="5130445"/>
          </a:xfrm>
        </p:spPr>
        <p:txBody>
          <a:bodyPr/>
          <a:lstStyle/>
          <a:p>
            <a:r>
              <a:rPr lang="en-US" sz="2400" dirty="0"/>
              <a:t>In optimization, when we wish to minimize a function, called the </a:t>
            </a:r>
            <a:r>
              <a:rPr lang="en-US" sz="2400" b="1" i="1" dirty="0"/>
              <a:t>objective function</a:t>
            </a:r>
            <a:r>
              <a:rPr lang="en-US" sz="2400" dirty="0"/>
              <a:t>, over a set of variables, we compute the partial derivatives of this function with respect to the variables. </a:t>
            </a:r>
            <a:br>
              <a:rPr lang="en-US" sz="2400" dirty="0"/>
            </a:br>
            <a:endParaRPr lang="en-US" sz="2400" dirty="0"/>
          </a:p>
          <a:p>
            <a:r>
              <a:rPr lang="en-US" sz="2400" dirty="0"/>
              <a:t>If the partial derivatives are sufficiently simple, one can analytically find a common root - i.e. a point at which all the partial derivatives vanish; this is called a </a:t>
            </a:r>
            <a:r>
              <a:rPr lang="en-US" sz="2400" b="1" i="1" dirty="0"/>
              <a:t>stationary point.</a:t>
            </a:r>
            <a:br>
              <a:rPr lang="en-US" sz="2400" b="1" i="1" dirty="0"/>
            </a:br>
            <a:endParaRPr lang="en-US" sz="2400" dirty="0"/>
          </a:p>
          <a:p>
            <a:r>
              <a:rPr lang="en-US" sz="2400" dirty="0"/>
              <a:t>If the objective function has the property of being </a:t>
            </a:r>
            <a:r>
              <a:rPr lang="en-US" sz="2400" b="1" i="1" dirty="0"/>
              <a:t>convex</a:t>
            </a:r>
            <a:r>
              <a:rPr lang="en-US" sz="2400" dirty="0"/>
              <a:t>, then the stationary point is precisely the min.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30</a:t>
            </a:fld>
            <a:endParaRPr lang="en-US"/>
          </a:p>
        </p:txBody>
      </p:sp>
    </p:spTree>
    <p:extLst>
      <p:ext uri="{BB962C8B-B14F-4D97-AF65-F5344CB8AC3E}">
        <p14:creationId xmlns:p14="http://schemas.microsoft.com/office/powerpoint/2010/main" val="31888191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Review: A Brief Sketch of Gradient Descent the Algorithm</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4" y="1177758"/>
                <a:ext cx="11009293" cy="5130445"/>
              </a:xfrm>
            </p:spPr>
            <p:txBody>
              <a:bodyPr/>
              <a:lstStyle/>
              <a:p>
                <a:r>
                  <a:rPr lang="en-US" sz="2400" dirty="0"/>
                  <a:t>In practice, our objective functions are complicated and analytically find the stationary point is intractable. </a:t>
                </a:r>
              </a:p>
              <a:p>
                <a:r>
                  <a:rPr lang="en-US" sz="2400" dirty="0"/>
                  <a:t>Instead, we use an iterative method called </a:t>
                </a:r>
                <a:r>
                  <a:rPr lang="en-US" sz="2400" b="1" i="1" dirty="0"/>
                  <a:t>gradient </a:t>
                </a:r>
                <a:r>
                  <a:rPr lang="en-US" sz="2400" b="1" i="1" dirty="0" smtClean="0"/>
                  <a:t>descent  (as discussed in lecture 5)</a:t>
                </a:r>
                <a:r>
                  <a:rPr lang="en-US" sz="2400" dirty="0" smtClean="0"/>
                  <a:t>: </a:t>
                </a:r>
                <a:endParaRPr lang="en-US" sz="2400" dirty="0"/>
              </a:p>
              <a:p>
                <a:pPr marL="457200" indent="-457200">
                  <a:buFont typeface="+mj-lt"/>
                  <a:buAutoNum type="arabicPeriod"/>
                </a:pPr>
                <a:r>
                  <a:rPr lang="en-US" sz="2400" dirty="0"/>
                  <a:t>Initialize the variables at any value: </a:t>
                </a:r>
              </a:p>
              <a:p>
                <a:pPr marL="457200" indent="-457200">
                  <a:buFont typeface="+mj-lt"/>
                  <a:buAutoNum type="arabicPeriod"/>
                </a:pPr>
                <a:endParaRPr lang="en-US" sz="2400" dirty="0"/>
              </a:p>
              <a:p>
                <a:pPr marL="457200" indent="-457200">
                  <a:buFont typeface="+mj-lt"/>
                  <a:buAutoNum type="arabicPeriod"/>
                </a:pPr>
                <a:r>
                  <a:rPr lang="en-US" sz="2400" dirty="0"/>
                  <a:t>Take the gradient of the objective function at the current variable values:</a:t>
                </a:r>
              </a:p>
              <a:p>
                <a:pPr marL="457200" indent="-457200">
                  <a:buFont typeface="+mj-lt"/>
                  <a:buAutoNum type="arabicPeriod"/>
                </a:pPr>
                <a:endParaRPr lang="en-US" sz="2400" dirty="0"/>
              </a:p>
              <a:p>
                <a:pPr marL="457200" indent="-457200">
                  <a:buFont typeface="+mj-lt"/>
                  <a:buAutoNum type="arabicPeriod"/>
                </a:pPr>
                <a:endParaRPr lang="en-US" sz="2400" dirty="0"/>
              </a:p>
              <a:p>
                <a:pPr marL="457200" indent="-457200">
                  <a:buFont typeface="+mj-lt"/>
                  <a:buAutoNum type="arabicPeriod"/>
                </a:pPr>
                <a:r>
                  <a:rPr lang="en-US" sz="2400" dirty="0"/>
                  <a:t>Adjust the variables values by some negative multiple of the gradient:</a:t>
                </a:r>
              </a:p>
              <a:p>
                <a:endParaRPr lang="en-US" sz="2400" dirty="0"/>
              </a:p>
              <a:p>
                <a:r>
                  <a:rPr lang="en-US" sz="2400" dirty="0"/>
                  <a:t>	The factor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r>
                  <a:rPr lang="en-US" sz="2400" dirty="0"/>
                  <a:t>is often called the learning rate.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4" y="1177758"/>
                <a:ext cx="11009293" cy="5130445"/>
              </a:xfrm>
              <a:blipFill rotWithShape="0">
                <a:blip r:embed="rId2"/>
                <a:stretch>
                  <a:fillRect l="-886" t="-950" b="-28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31</a:t>
            </a:fld>
            <a:endParaRPr lang="en-US"/>
          </a:p>
        </p:txBody>
      </p:sp>
      <p:pic>
        <p:nvPicPr>
          <p:cNvPr id="4" name="Picture 3">
            <a:extLst>
              <a:ext uri="{FF2B5EF4-FFF2-40B4-BE49-F238E27FC236}">
                <a16:creationId xmlns="" xmlns:a16="http://schemas.microsoft.com/office/drawing/2014/main" id="{D7EC4051-6CEC-3646-81C4-9471ED7610A1}"/>
              </a:ext>
            </a:extLst>
          </p:cNvPr>
          <p:cNvPicPr>
            <a:picLocks noChangeAspect="1"/>
          </p:cNvPicPr>
          <p:nvPr/>
        </p:nvPicPr>
        <p:blipFill>
          <a:blip r:embed="rId3"/>
          <a:stretch>
            <a:fillRect/>
          </a:stretch>
        </p:blipFill>
        <p:spPr>
          <a:xfrm>
            <a:off x="4895244" y="3284805"/>
            <a:ext cx="2203347" cy="365578"/>
          </a:xfrm>
          <a:prstGeom prst="rect">
            <a:avLst/>
          </a:prstGeom>
        </p:spPr>
      </p:pic>
      <p:pic>
        <p:nvPicPr>
          <p:cNvPr id="6" name="Picture 5">
            <a:extLst>
              <a:ext uri="{FF2B5EF4-FFF2-40B4-BE49-F238E27FC236}">
                <a16:creationId xmlns="" xmlns:a16="http://schemas.microsoft.com/office/drawing/2014/main" id="{C29E488E-4595-AE4B-A589-AD1773F38B7D}"/>
              </a:ext>
            </a:extLst>
          </p:cNvPr>
          <p:cNvPicPr>
            <a:picLocks noChangeAspect="1"/>
          </p:cNvPicPr>
          <p:nvPr/>
        </p:nvPicPr>
        <p:blipFill>
          <a:blip r:embed="rId4"/>
          <a:stretch>
            <a:fillRect/>
          </a:stretch>
        </p:blipFill>
        <p:spPr>
          <a:xfrm>
            <a:off x="5195372" y="5433598"/>
            <a:ext cx="2127764" cy="460650"/>
          </a:xfrm>
          <a:prstGeom prst="rect">
            <a:avLst/>
          </a:prstGeom>
        </p:spPr>
      </p:pic>
      <p:pic>
        <p:nvPicPr>
          <p:cNvPr id="7" name="Picture 6">
            <a:extLst>
              <a:ext uri="{FF2B5EF4-FFF2-40B4-BE49-F238E27FC236}">
                <a16:creationId xmlns="" xmlns:a16="http://schemas.microsoft.com/office/drawing/2014/main" id="{588BAD9B-AF70-1B44-A244-42665F5A023E}"/>
              </a:ext>
            </a:extLst>
          </p:cNvPr>
          <p:cNvPicPr>
            <a:picLocks noChangeAspect="1"/>
          </p:cNvPicPr>
          <p:nvPr/>
        </p:nvPicPr>
        <p:blipFill>
          <a:blip r:embed="rId5"/>
          <a:stretch>
            <a:fillRect/>
          </a:stretch>
        </p:blipFill>
        <p:spPr>
          <a:xfrm>
            <a:off x="3836908" y="4141629"/>
            <a:ext cx="4320017" cy="859163"/>
          </a:xfrm>
          <a:prstGeom prst="rect">
            <a:avLst/>
          </a:prstGeom>
        </p:spPr>
      </p:pic>
    </p:spTree>
    <p:extLst>
      <p:ext uri="{BB962C8B-B14F-4D97-AF65-F5344CB8AC3E}">
        <p14:creationId xmlns:p14="http://schemas.microsoft.com/office/powerpoint/2010/main" val="374431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50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Why Does Gradient Descent Work?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Aft>
                    <a:spcPts val="1200"/>
                  </a:spcAft>
                </a:pPr>
                <a:r>
                  <a:rPr lang="en-US" sz="2400" b="1" dirty="0"/>
                  <a:t>Claim: </a:t>
                </a:r>
                <a:r>
                  <a:rPr lang="en-US" sz="2400" dirty="0"/>
                  <a:t>If the function is convex, this iterative methods will eventually move x close enough to the minimum, for an appropriate choice of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p>
              <a:p>
                <a:pPr>
                  <a:spcAft>
                    <a:spcPts val="1200"/>
                  </a:spcAft>
                </a:pPr>
                <a:r>
                  <a:rPr lang="en-US" sz="2400" b="1" dirty="0"/>
                  <a:t>Why does this work? </a:t>
                </a:r>
                <a:r>
                  <a:rPr lang="en-US" sz="2400" dirty="0"/>
                  <a:t>Recall, that as a vector, the gradient at at point gives the direction for the greatest possible rate of increase.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32</a:t>
            </a:fld>
            <a:endParaRPr lang="en-US"/>
          </a:p>
        </p:txBody>
      </p:sp>
      <p:pic>
        <p:nvPicPr>
          <p:cNvPr id="4" name="Picture 3">
            <a:extLst>
              <a:ext uri="{FF2B5EF4-FFF2-40B4-BE49-F238E27FC236}">
                <a16:creationId xmlns="" xmlns:a16="http://schemas.microsoft.com/office/drawing/2014/main" id="{2CAE1054-DC44-7843-A2B8-03420A3F3FA1}"/>
              </a:ext>
            </a:extLst>
          </p:cNvPr>
          <p:cNvPicPr>
            <a:picLocks noChangeAspect="1"/>
          </p:cNvPicPr>
          <p:nvPr/>
        </p:nvPicPr>
        <p:blipFill>
          <a:blip r:embed="rId3"/>
          <a:stretch>
            <a:fillRect/>
          </a:stretch>
        </p:blipFill>
        <p:spPr>
          <a:xfrm>
            <a:off x="3964919" y="3130097"/>
            <a:ext cx="4064000" cy="3048000"/>
          </a:xfrm>
          <a:prstGeom prst="rect">
            <a:avLst/>
          </a:prstGeom>
        </p:spPr>
      </p:pic>
    </p:spTree>
    <p:extLst>
      <p:ext uri="{BB962C8B-B14F-4D97-AF65-F5344CB8AC3E}">
        <p14:creationId xmlns:p14="http://schemas.microsoft.com/office/powerpoint/2010/main" val="80498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Why Does Gradient Descent Work?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Subtracting a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multiple of the gradient from x, moves x in the </a:t>
                </a:r>
                <a:r>
                  <a:rPr lang="en-US" sz="2400" b="1" i="1" dirty="0"/>
                  <a:t>opposite </a:t>
                </a:r>
                <a:r>
                  <a:rPr lang="en-US" sz="2400" dirty="0"/>
                  <a:t>direction of the gradient (hence towards the steepest decline) by a step of size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p>
              <a:p>
                <a:endParaRPr lang="en-US" sz="2400" dirty="0"/>
              </a:p>
              <a:p>
                <a:r>
                  <a:rPr lang="en-US" sz="2400" dirty="0"/>
                  <a:t>If </a:t>
                </a:r>
                <a:r>
                  <a:rPr lang="en-US" sz="2400" i="1" dirty="0"/>
                  <a:t>f</a:t>
                </a:r>
                <a:r>
                  <a:rPr lang="en-US" sz="2400" dirty="0"/>
                  <a:t> is convex, and we keep taking steps descending on the graph of </a:t>
                </a:r>
                <a:r>
                  <a:rPr lang="en-US" sz="2400" i="1" dirty="0"/>
                  <a:t>f</a:t>
                </a:r>
                <a:r>
                  <a:rPr lang="en-US" sz="2400" dirty="0"/>
                  <a:t>, we will eventually reach the minimum.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33</a:t>
            </a:fld>
            <a:endParaRPr lang="en-US"/>
          </a:p>
        </p:txBody>
      </p:sp>
      <p:pic>
        <p:nvPicPr>
          <p:cNvPr id="4" name="Picture 3">
            <a:extLst>
              <a:ext uri="{FF2B5EF4-FFF2-40B4-BE49-F238E27FC236}">
                <a16:creationId xmlns="" xmlns:a16="http://schemas.microsoft.com/office/drawing/2014/main" id="{2F105925-27DB-E340-874C-F9A1771D3653}"/>
              </a:ext>
            </a:extLst>
          </p:cNvPr>
          <p:cNvPicPr>
            <a:picLocks noChangeAspect="1"/>
          </p:cNvPicPr>
          <p:nvPr/>
        </p:nvPicPr>
        <p:blipFill>
          <a:blip r:embed="rId3"/>
          <a:stretch>
            <a:fillRect/>
          </a:stretch>
        </p:blipFill>
        <p:spPr>
          <a:xfrm>
            <a:off x="3950874" y="3679263"/>
            <a:ext cx="4092089" cy="3086662"/>
          </a:xfrm>
          <a:prstGeom prst="rect">
            <a:avLst/>
          </a:prstGeom>
        </p:spPr>
      </p:pic>
    </p:spTree>
    <p:extLst>
      <p:ext uri="{BB962C8B-B14F-4D97-AF65-F5344CB8AC3E}">
        <p14:creationId xmlns:p14="http://schemas.microsoft.com/office/powerpoint/2010/main" val="19216842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Gradient Boosting as Gradient Descent </a:t>
            </a:r>
            <a:endParaRPr lang="en-US" dirty="0">
              <a:effectLst/>
            </a:endParaRPr>
          </a:p>
        </p:txBody>
      </p:sp>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Often in regression, our objective is to minimize the MSE </a:t>
            </a:r>
          </a:p>
          <a:p>
            <a:endParaRPr lang="en-US" sz="2400" dirty="0"/>
          </a:p>
          <a:p>
            <a:endParaRPr lang="en-US" sz="2400" dirty="0">
              <a:effectLst/>
            </a:endParaRPr>
          </a:p>
          <a:p>
            <a:r>
              <a:rPr lang="en-US" altLang="en-US" sz="2400" dirty="0">
                <a:solidFill>
                  <a:srgbClr val="444444"/>
                </a:solidFill>
              </a:rPr>
              <a:t>Treating this as an optimization problem, we can try to </a:t>
            </a:r>
            <a:r>
              <a:rPr lang="en-US" sz="2400" dirty="0"/>
              <a:t>directly minimize the MSE with respect to the predictions </a:t>
            </a:r>
          </a:p>
          <a:p>
            <a:endParaRPr lang="en-US" sz="2400" dirty="0"/>
          </a:p>
          <a:p>
            <a:endParaRPr lang="en-US" sz="2400" dirty="0"/>
          </a:p>
          <a:p>
            <a:endParaRPr lang="en-US" sz="2400" dirty="0"/>
          </a:p>
          <a:p>
            <a:endParaRPr lang="en-US" sz="2400" dirty="0"/>
          </a:p>
          <a:p>
            <a:r>
              <a:rPr lang="en-US" sz="2400" dirty="0"/>
              <a:t>The update step for gradient descent would look like </a:t>
            </a:r>
          </a:p>
          <a:p>
            <a:endParaRPr lang="en-US" sz="2400" dirty="0"/>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34</a:t>
            </a:fld>
            <a:endParaRPr lang="en-US"/>
          </a:p>
        </p:txBody>
      </p:sp>
      <p:pic>
        <p:nvPicPr>
          <p:cNvPr id="1026" name="Picture 2" descr="page22image5837264">
            <a:extLst>
              <a:ext uri="{FF2B5EF4-FFF2-40B4-BE49-F238E27FC236}">
                <a16:creationId xmlns="" xmlns:a16="http://schemas.microsoft.com/office/drawing/2014/main"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37127472-7394-054A-8B4D-FBAEBC1C3C56}"/>
              </a:ext>
            </a:extLst>
          </p:cNvPr>
          <p:cNvPicPr>
            <a:picLocks noChangeAspect="1"/>
          </p:cNvPicPr>
          <p:nvPr/>
        </p:nvPicPr>
        <p:blipFill>
          <a:blip r:embed="rId3"/>
          <a:stretch>
            <a:fillRect/>
          </a:stretch>
        </p:blipFill>
        <p:spPr>
          <a:xfrm>
            <a:off x="3918857" y="1643744"/>
            <a:ext cx="4506686" cy="985516"/>
          </a:xfrm>
          <a:prstGeom prst="rect">
            <a:avLst/>
          </a:prstGeom>
        </p:spPr>
      </p:pic>
      <p:pic>
        <p:nvPicPr>
          <p:cNvPr id="7" name="Picture 6">
            <a:extLst>
              <a:ext uri="{FF2B5EF4-FFF2-40B4-BE49-F238E27FC236}">
                <a16:creationId xmlns="" xmlns:a16="http://schemas.microsoft.com/office/drawing/2014/main" id="{E3C23617-1145-2A44-85D6-99394B84B680}"/>
              </a:ext>
            </a:extLst>
          </p:cNvPr>
          <p:cNvPicPr>
            <a:picLocks noChangeAspect="1"/>
          </p:cNvPicPr>
          <p:nvPr/>
        </p:nvPicPr>
        <p:blipFill>
          <a:blip r:embed="rId4"/>
          <a:stretch>
            <a:fillRect/>
          </a:stretch>
        </p:blipFill>
        <p:spPr>
          <a:xfrm>
            <a:off x="3561059" y="3328095"/>
            <a:ext cx="4532086" cy="1814885"/>
          </a:xfrm>
          <a:prstGeom prst="rect">
            <a:avLst/>
          </a:prstGeom>
        </p:spPr>
      </p:pic>
      <p:pic>
        <p:nvPicPr>
          <p:cNvPr id="8" name="Picture 7">
            <a:extLst>
              <a:ext uri="{FF2B5EF4-FFF2-40B4-BE49-F238E27FC236}">
                <a16:creationId xmlns="" xmlns:a16="http://schemas.microsoft.com/office/drawing/2014/main" id="{A27C1AD5-8371-9E4D-80B3-EEEFA7F41662}"/>
              </a:ext>
            </a:extLst>
          </p:cNvPr>
          <p:cNvPicPr>
            <a:picLocks noChangeAspect="1"/>
          </p:cNvPicPr>
          <p:nvPr/>
        </p:nvPicPr>
        <p:blipFill>
          <a:blip r:embed="rId5"/>
          <a:stretch>
            <a:fillRect/>
          </a:stretch>
        </p:blipFill>
        <p:spPr>
          <a:xfrm>
            <a:off x="3730876" y="5627463"/>
            <a:ext cx="4835274" cy="509630"/>
          </a:xfrm>
          <a:prstGeom prst="rect">
            <a:avLst/>
          </a:prstGeom>
        </p:spPr>
      </p:pic>
    </p:spTree>
    <p:extLst>
      <p:ext uri="{BB962C8B-B14F-4D97-AF65-F5344CB8AC3E}">
        <p14:creationId xmlns:p14="http://schemas.microsoft.com/office/powerpoint/2010/main" val="17706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There are two reasons why minimizing the MSE with respect to  </a:t>
                </a:r>
                <a14:m>
                  <m:oMath xmlns:m="http://schemas.openxmlformats.org/officeDocument/2006/math">
                    <m:sSub>
                      <m:sSubPr>
                        <m:ctrlPr>
                          <a:rPr lang="en-US" sz="2400" b="0" i="1" dirty="0" smtClean="0">
                            <a:latin typeface="Cambria Math" charset="0"/>
                          </a:rPr>
                        </m:ctrlPr>
                      </m:sSubPr>
                      <m:e>
                        <m:acc>
                          <m:accPr>
                            <m:chr m:val="̂"/>
                            <m:ctrlPr>
                              <a:rPr lang="en-US" sz="2400" b="0" i="1" smtClean="0">
                                <a:latin typeface="Cambria Math" charset="0"/>
                              </a:rPr>
                            </m:ctrlPr>
                          </m:accPr>
                          <m:e>
                            <m:r>
                              <a:rPr lang="en-US" sz="2400" b="0" i="1" smtClean="0">
                                <a:latin typeface="Cambria Math" panose="02040503050406030204" pitchFamily="18" charset="0"/>
                              </a:rPr>
                              <m:t>𝑦</m:t>
                            </m:r>
                          </m:e>
                        </m:acc>
                      </m:e>
                      <m:sub>
                        <m:r>
                          <a:rPr lang="en-US" sz="2400" b="0" i="1" dirty="0" smtClean="0">
                            <a:latin typeface="Cambria Math" panose="02040503050406030204" pitchFamily="18" charset="0"/>
                          </a:rPr>
                          <m:t>𝑛</m:t>
                        </m:r>
                      </m:sub>
                    </m:sSub>
                  </m:oMath>
                </a14:m>
                <a:r>
                  <a:rPr lang="en-US" sz="2400" dirty="0"/>
                  <a:t>’s is not interesting: </a:t>
                </a:r>
              </a:p>
              <a:p>
                <a:endParaRPr lang="en-US" sz="2400" dirty="0"/>
              </a:p>
              <a:p>
                <a:pPr marL="342900" indent="-342900">
                  <a:buFont typeface="Arial" panose="020B0604020202020204" pitchFamily="34" charset="0"/>
                  <a:buChar char="•"/>
                </a:pPr>
                <a:r>
                  <a:rPr lang="en-US" sz="2400" dirty="0"/>
                  <a:t>We know where the minimum MSE occurs: </a:t>
                </a:r>
                <a14:m>
                  <m:oMath xmlns:m="http://schemas.openxmlformats.org/officeDocument/2006/math">
                    <m:sSub>
                      <m:sSubPr>
                        <m:ctrlPr>
                          <a:rPr lang="en-US" sz="2400" i="1" dirty="0">
                            <a:latin typeface="Cambria Math" charset="0"/>
                          </a:rPr>
                        </m:ctrlPr>
                      </m:sSub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b="0" i="1" dirty="0" smtClean="0">
                            <a:latin typeface="Cambria Math" charset="0"/>
                          </a:rPr>
                        </m:ctrlPr>
                      </m:sSubPr>
                      <m:e>
                        <m:r>
                          <a:rPr lang="en-US" sz="2400" b="0" i="1" dirty="0" smtClean="0">
                            <a:latin typeface="Cambria Math" panose="02040503050406030204" pitchFamily="18" charset="0"/>
                          </a:rPr>
                          <m:t>𝑦</m:t>
                        </m:r>
                      </m:e>
                      <m:sub>
                        <m:r>
                          <a:rPr lang="en-US" sz="2400" b="0" i="1" dirty="0" smtClean="0">
                            <a:latin typeface="Cambria Math" panose="02040503050406030204" pitchFamily="18" charset="0"/>
                          </a:rPr>
                          <m:t>𝑛</m:t>
                        </m:r>
                      </m:sub>
                    </m:sSub>
                  </m:oMath>
                </a14:m>
                <a:r>
                  <a:rPr lang="en-US" sz="2400" dirty="0"/>
                  <a:t>, for every </a:t>
                </a:r>
                <a:r>
                  <a:rPr lang="en-US" sz="2400" i="1" dirty="0"/>
                  <a:t>n</a:t>
                </a:r>
                <a:r>
                  <a:rPr lang="en-US" sz="2400" dirty="0"/>
                  <a:t>. </a:t>
                </a:r>
              </a:p>
              <a:p>
                <a:pPr marL="342900" indent="-342900">
                  <a:buFont typeface="Arial" panose="020B0604020202020204" pitchFamily="34" charset="0"/>
                  <a:buChar char="•"/>
                </a:pPr>
                <a:r>
                  <a:rPr lang="en-US" sz="2400" dirty="0"/>
                  <a:t>Learning sequences of predictions,</a:t>
                </a:r>
                <a14:m>
                  <m:oMath xmlns:m="http://schemas.openxmlformats.org/officeDocument/2006/math">
                    <m:sSubSup>
                      <m:sSubSupPr>
                        <m:ctrlPr>
                          <a:rPr lang="en-US" sz="2400" i="1" smtClean="0">
                            <a:latin typeface="Cambria Math" charset="0"/>
                          </a:rPr>
                        </m:ctrlPr>
                      </m:sSubSup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b="0" i="1" smtClean="0">
                            <a:latin typeface="Cambria Math" panose="02040503050406030204" pitchFamily="18" charset="0"/>
                          </a:rPr>
                          <m:t>𝑛</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i="1">
                            <a:latin typeface="Cambria Math" charset="0"/>
                          </a:rPr>
                        </m:ctrlPr>
                      </m:sSubSup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up>
                        <m:r>
                          <a:rPr lang="en-US" sz="2400" b="0" i="1" smtClean="0">
                            <a:latin typeface="Cambria Math" panose="02040503050406030204" pitchFamily="18" charset="0"/>
                          </a:rPr>
                          <m:t>𝑖</m:t>
                        </m:r>
                      </m:sup>
                    </m:sSubSup>
                    <m:r>
                      <a:rPr lang="en-US" sz="2400" b="0" i="1" smtClean="0">
                        <a:latin typeface="Cambria Math" panose="02040503050406030204" pitchFamily="18" charset="0"/>
                      </a:rPr>
                      <m:t>,…</m:t>
                    </m:r>
                  </m:oMath>
                </a14:m>
                <a:r>
                  <a:rPr lang="en-US" sz="2400" dirty="0"/>
                  <a:t>, does not produce a model. The predictions in the sequences do not depend on the predictors!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35</a:t>
            </a:fld>
            <a:endParaRPr lang="en-US"/>
          </a:p>
        </p:txBody>
      </p:sp>
      <p:pic>
        <p:nvPicPr>
          <p:cNvPr id="1026" name="Picture 2" descr="page22image5837264">
            <a:extLst>
              <a:ext uri="{FF2B5EF4-FFF2-40B4-BE49-F238E27FC236}">
                <a16:creationId xmlns=""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23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Aft>
                    <a:spcPts val="1200"/>
                  </a:spcAft>
                </a:pPr>
                <a:r>
                  <a:rPr lang="en-US" sz="2400" dirty="0"/>
                  <a:t>The solution is to change the update step in gradient descent. Instead of using the gradient - the residuals - we use an </a:t>
                </a:r>
                <a:r>
                  <a:rPr lang="en-US" sz="2400" b="1" i="1" dirty="0"/>
                  <a:t>approximation </a:t>
                </a:r>
                <a:r>
                  <a:rPr lang="en-US" sz="2400" dirty="0"/>
                  <a:t>of the gradient that depends on the predictors: </a:t>
                </a:r>
              </a:p>
              <a:p>
                <a:pPr>
                  <a:spcBef>
                    <a:spcPts val="1224"/>
                  </a:spcBef>
                  <a:spcAft>
                    <a:spcPts val="600"/>
                  </a:spcAft>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charset="0"/>
                            </a:rPr>
                          </m:ctrlPr>
                        </m:accPr>
                        <m:e>
                          <m:r>
                            <a:rPr lang="en-US" sz="2400" b="0" i="1" smtClean="0">
                              <a:latin typeface="Cambria Math" charset="0"/>
                            </a:rPr>
                            <m:t>𝑦</m:t>
                          </m:r>
                        </m:e>
                      </m:acc>
                      <m:r>
                        <a:rPr lang="en-US" sz="2400" b="0" i="1" dirty="0" smtClean="0">
                          <a:latin typeface="Cambria Math" charset="0"/>
                        </a:rPr>
                        <m:t>←</m:t>
                      </m:r>
                      <m:sSub>
                        <m:sSubPr>
                          <m:ctrlPr>
                            <a:rPr lang="en-US" sz="2400" b="0" i="1" dirty="0" smtClean="0">
                              <a:latin typeface="Cambria Math" charset="0"/>
                            </a:rPr>
                          </m:ctrlPr>
                        </m:sSubPr>
                        <m:e>
                          <m:acc>
                            <m:accPr>
                              <m:chr m:val="̂"/>
                              <m:ctrlPr>
                                <a:rPr lang="en-US" sz="2400" b="0" i="1" dirty="0" smtClean="0">
                                  <a:latin typeface="Cambria Math" charset="0"/>
                                </a:rPr>
                              </m:ctrlPr>
                            </m:accPr>
                            <m:e>
                              <m:r>
                                <a:rPr lang="en-US" sz="2400" b="0" i="1" dirty="0" smtClean="0">
                                  <a:latin typeface="Cambria Math" charset="0"/>
                                </a:rPr>
                                <m:t>𝑦</m:t>
                              </m:r>
                            </m:e>
                          </m:acc>
                        </m:e>
                        <m:sub>
                          <m:r>
                            <a:rPr lang="en-US" sz="2400" b="0" i="1" dirty="0" smtClean="0">
                              <a:latin typeface="Cambria Math" charset="0"/>
                            </a:rPr>
                            <m:t>𝑛</m:t>
                          </m:r>
                        </m:sub>
                      </m:sSub>
                      <m:r>
                        <a:rPr lang="en-US" sz="2400" b="0" i="1" dirty="0" smtClean="0">
                          <a:latin typeface="Cambria Math" charset="0"/>
                        </a:rPr>
                        <m:t>+</m:t>
                      </m:r>
                      <m:r>
                        <a:rPr lang="en-US" sz="2400" b="0" i="1" dirty="0" smtClean="0">
                          <a:latin typeface="Cambria Math" charset="0"/>
                        </a:rPr>
                        <m:t>𝜆</m:t>
                      </m:r>
                      <m:r>
                        <a:rPr lang="en-US" sz="2400" b="0" i="1" dirty="0" smtClean="0">
                          <a:latin typeface="Cambria Math" charset="0"/>
                        </a:rPr>
                        <m:t> </m:t>
                      </m:r>
                      <m:sSub>
                        <m:sSubPr>
                          <m:ctrlPr>
                            <a:rPr lang="en-US" sz="2400" b="0" i="1" dirty="0" smtClean="0">
                              <a:latin typeface="Cambria Math" charset="0"/>
                            </a:rPr>
                          </m:ctrlPr>
                        </m:sSubPr>
                        <m:e>
                          <m:acc>
                            <m:accPr>
                              <m:chr m:val="̂"/>
                              <m:ctrlPr>
                                <a:rPr lang="en-US" sz="2400" b="0" i="1" dirty="0" smtClean="0">
                                  <a:latin typeface="Cambria Math" charset="0"/>
                                </a:rPr>
                              </m:ctrlPr>
                            </m:accPr>
                            <m:e>
                              <m:r>
                                <a:rPr lang="en-US" sz="2400" b="0" i="1" dirty="0" smtClean="0">
                                  <a:latin typeface="Cambria Math" charset="0"/>
                                </a:rPr>
                                <m:t>𝑟</m:t>
                              </m:r>
                            </m:e>
                          </m:acc>
                        </m:e>
                        <m:sub>
                          <m:r>
                            <a:rPr lang="en-US" sz="2400" b="0" i="1" dirty="0" smtClean="0">
                              <a:latin typeface="Cambria Math" charset="0"/>
                            </a:rPr>
                            <m:t>𝑛</m:t>
                          </m:r>
                        </m:sub>
                      </m:sSub>
                      <m:d>
                        <m:dPr>
                          <m:ctrlPr>
                            <a:rPr lang="en-US" sz="2400" b="0" i="1" dirty="0" smtClean="0">
                              <a:latin typeface="Cambria Math" charset="0"/>
                            </a:rPr>
                          </m:ctrlPr>
                        </m:dPr>
                        <m:e>
                          <m:sSub>
                            <m:sSubPr>
                              <m:ctrlPr>
                                <a:rPr lang="en-US" sz="2400" b="0" i="1" dirty="0" smtClean="0">
                                  <a:latin typeface="Cambria Math" charset="0"/>
                                </a:rPr>
                              </m:ctrlPr>
                            </m:sSubPr>
                            <m:e>
                              <m:r>
                                <a:rPr lang="en-US" sz="2400" b="0" i="1" dirty="0" smtClean="0">
                                  <a:latin typeface="Cambria Math" charset="0"/>
                                </a:rPr>
                                <m:t>𝑥</m:t>
                              </m:r>
                            </m:e>
                            <m:sub>
                              <m:r>
                                <a:rPr lang="en-US" sz="2400" b="0" i="1" dirty="0" smtClean="0">
                                  <a:latin typeface="Cambria Math" charset="0"/>
                                </a:rPr>
                                <m:t>𝑛</m:t>
                              </m:r>
                            </m:sub>
                          </m:sSub>
                        </m:e>
                      </m:d>
                      <m:r>
                        <a:rPr lang="en-US" sz="2400" b="0" i="1" dirty="0" smtClean="0">
                          <a:latin typeface="Cambria Math" charset="0"/>
                        </a:rPr>
                        <m:t>,    </m:t>
                      </m:r>
                      <m:r>
                        <a:rPr lang="en-US" sz="2400" b="0" i="1" dirty="0" smtClean="0">
                          <a:latin typeface="Cambria Math" charset="0"/>
                        </a:rPr>
                        <m:t>𝑛</m:t>
                      </m:r>
                      <m:r>
                        <a:rPr lang="en-US" sz="2400" b="0" i="1" dirty="0" smtClean="0">
                          <a:latin typeface="Cambria Math" charset="0"/>
                        </a:rPr>
                        <m:t>=1,…,</m:t>
                      </m:r>
                      <m:r>
                        <a:rPr lang="en-US" sz="2400" b="0" i="1" dirty="0" smtClean="0">
                          <a:latin typeface="Cambria Math" charset="0"/>
                        </a:rPr>
                        <m:t>𝑁</m:t>
                      </m:r>
                    </m:oMath>
                  </m:oMathPara>
                </a14:m>
                <a:r>
                  <a:rPr lang="en-US" sz="2400" dirty="0"/>
                  <a:t/>
                </a:r>
                <a:br>
                  <a:rPr lang="en-US" sz="2400" dirty="0"/>
                </a:br>
                <a:r>
                  <a:rPr lang="en-US" sz="2400" dirty="0"/>
                  <a:t>In gradient boosting, we use a simple model to  approximate the residuals, </a:t>
                </a:r>
                <a14:m>
                  <m:oMath xmlns:m="http://schemas.openxmlformats.org/officeDocument/2006/math">
                    <m:sSub>
                      <m:sSubPr>
                        <m:ctrlPr>
                          <a:rPr lang="en-US" sz="2400" i="1">
                            <a:latin typeface="Cambria Math" charset="0"/>
                          </a:rPr>
                        </m:ctrlPr>
                      </m:sSubPr>
                      <m:e>
                        <m:sSub>
                          <m:sSubPr>
                            <m:ctrlPr>
                              <a:rPr lang="en-US" sz="2400" b="0" i="1" dirty="0" smtClean="0">
                                <a:latin typeface="Cambria Math" charset="0"/>
                              </a:rPr>
                            </m:ctrlPr>
                          </m:sSubPr>
                          <m:e>
                            <m:acc>
                              <m:accPr>
                                <m:chr m:val="̂"/>
                                <m:ctrlPr>
                                  <a:rPr lang="en-US" sz="2400" b="0" i="1" dirty="0" smtClean="0">
                                    <a:latin typeface="Cambria Math" charset="0"/>
                                  </a:rPr>
                                </m:ctrlPr>
                              </m:accPr>
                              <m:e>
                                <m:r>
                                  <a:rPr lang="en-US" sz="2400" b="0" i="1" dirty="0" smtClean="0">
                                    <a:latin typeface="Cambria Math" panose="02040503050406030204" pitchFamily="18" charset="0"/>
                                  </a:rPr>
                                  <m:t>𝑟</m:t>
                                </m:r>
                              </m:e>
                            </m:acc>
                          </m:e>
                          <m:sub>
                            <m:r>
                              <a:rPr lang="en-US" sz="2400" b="0" i="1" dirty="0" smtClean="0">
                                <a:latin typeface="Cambria Math" panose="02040503050406030204" pitchFamily="18" charset="0"/>
                              </a:rPr>
                              <m:t>𝑛</m:t>
                            </m:r>
                          </m:sub>
                        </m:sSub>
                        <m:r>
                          <a:rPr lang="en-US" sz="2400" b="0" i="1" smtClean="0">
                            <a:latin typeface="Cambria Math" panose="02040503050406030204" pitchFamily="18" charset="0"/>
                          </a:rPr>
                          <m:t>(</m:t>
                        </m:r>
                        <m:r>
                          <a:rPr lang="en-US" sz="2400" i="1">
                            <a:latin typeface="Cambria Math" panose="02040503050406030204" pitchFamily="18" charset="0"/>
                          </a:rPr>
                          <m:t>𝑥</m:t>
                        </m:r>
                      </m:e>
                      <m:sub>
                        <m:r>
                          <a:rPr lang="en-US" sz="2400" i="1">
                            <a:latin typeface="Cambria Math" panose="02040503050406030204" pitchFamily="18" charset="0"/>
                          </a:rPr>
                          <m:t>𝑛</m:t>
                        </m:r>
                      </m:sub>
                    </m:sSub>
                    <m:r>
                      <a:rPr lang="en-US" sz="2400" b="0" i="1" smtClean="0">
                        <a:latin typeface="Cambria Math" panose="02040503050406030204" pitchFamily="18" charset="0"/>
                      </a:rPr>
                      <m:t>)</m:t>
                    </m:r>
                  </m:oMath>
                </a14:m>
                <a:r>
                  <a:rPr lang="en-US" sz="2400" dirty="0"/>
                  <a:t>, in each iteration. </a:t>
                </a:r>
              </a:p>
              <a:p>
                <a:pPr>
                  <a:spcAft>
                    <a:spcPts val="600"/>
                  </a:spcAft>
                </a:pPr>
                <a:r>
                  <a:rPr lang="en-US" sz="2400" b="1" dirty="0"/>
                  <a:t>Motto: </a:t>
                </a:r>
                <a:r>
                  <a:rPr lang="en-US" sz="2400" dirty="0"/>
                  <a:t>gradient boosting is a form of gradient descent with the MSE as the objective function. </a:t>
                </a:r>
              </a:p>
              <a:p>
                <a:pPr>
                  <a:spcAft>
                    <a:spcPts val="600"/>
                  </a:spcAft>
                </a:pPr>
                <a:r>
                  <a:rPr lang="en-US" sz="2400" b="1" dirty="0"/>
                  <a:t>Technical note: </a:t>
                </a:r>
                <a:r>
                  <a:rPr lang="en-US" sz="2400" dirty="0"/>
                  <a:t>note that gradient boosting is descending in a space of models or functions relating </a:t>
                </a:r>
                <a14:m>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oMath>
                </a14:m>
                <a:r>
                  <a:rPr lang="en-US" sz="2400" dirty="0"/>
                  <a:t> to </a:t>
                </a:r>
                <a14:m>
                  <m:oMath xmlns:m="http://schemas.openxmlformats.org/officeDocument/2006/math">
                    <m:sSub>
                      <m:sSubPr>
                        <m:ctrlPr>
                          <a:rPr lang="en-US" sz="2400" i="1">
                            <a:latin typeface="Cambria Math" charset="0"/>
                          </a:rPr>
                        </m:ctrlPr>
                      </m:sSubPr>
                      <m:e>
                        <m:r>
                          <a:rPr lang="en-US" sz="2400" b="0" i="1" smtClean="0">
                            <a:latin typeface="Cambria Math" panose="02040503050406030204" pitchFamily="18" charset="0"/>
                          </a:rPr>
                          <m:t>𝑦</m:t>
                        </m:r>
                      </m:e>
                      <m:sub>
                        <m:r>
                          <a:rPr lang="en-US" sz="2400" i="1">
                            <a:latin typeface="Cambria Math" panose="02040503050406030204" pitchFamily="18" charset="0"/>
                          </a:rPr>
                          <m:t>𝑛</m:t>
                        </m:r>
                      </m:sub>
                    </m:sSub>
                  </m:oMath>
                </a14:m>
                <a:r>
                  <a:rPr lang="en-US" sz="2400" dirty="0"/>
                  <a:t>!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06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36</a:t>
            </a:fld>
            <a:endParaRPr lang="en-US"/>
          </a:p>
        </p:txBody>
      </p:sp>
      <p:pic>
        <p:nvPicPr>
          <p:cNvPr id="1026" name="Picture 2" descr="page22image5837264">
            <a:extLst>
              <a:ext uri="{FF2B5EF4-FFF2-40B4-BE49-F238E27FC236}">
                <a16:creationId xmlns=""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9541423" y="343678"/>
            <a:ext cx="2301285" cy="334548"/>
          </a:xfrm>
          <a:prstGeom prst="rect">
            <a:avLst/>
          </a:prstGeom>
        </p:spPr>
      </p:pic>
    </p:spTree>
    <p:extLst>
      <p:ext uri="{BB962C8B-B14F-4D97-AF65-F5344CB8AC3E}">
        <p14:creationId xmlns:p14="http://schemas.microsoft.com/office/powerpoint/2010/main" val="2654391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Aft>
                    <a:spcPts val="1800"/>
                  </a:spcAft>
                </a:pPr>
                <a:r>
                  <a:rPr lang="en-US" sz="2400" dirty="0"/>
                  <a:t>But why do we care that gradient boosting is gradient descent? </a:t>
                </a:r>
              </a:p>
              <a:p>
                <a:pPr>
                  <a:spcAft>
                    <a:spcPts val="1800"/>
                  </a:spcAft>
                </a:pPr>
                <a:endParaRPr lang="en-US" sz="2400" dirty="0"/>
              </a:p>
              <a:p>
                <a:pPr>
                  <a:spcAft>
                    <a:spcPts val="1800"/>
                  </a:spcAft>
                </a:pPr>
                <a:r>
                  <a:rPr lang="en-US" sz="2400" dirty="0"/>
                  <a:t>By making this connection, we can import the massive amount of techniques for studying gradient descent to analyze gradient boosting.</a:t>
                </a:r>
              </a:p>
              <a:p>
                <a:pPr>
                  <a:spcAft>
                    <a:spcPts val="1800"/>
                  </a:spcAft>
                </a:pPr>
                <a:r>
                  <a:rPr lang="en-US" sz="2400" dirty="0"/>
                  <a:t> </a:t>
                </a:r>
              </a:p>
              <a:p>
                <a:pPr>
                  <a:spcAft>
                    <a:spcPts val="1800"/>
                  </a:spcAft>
                </a:pPr>
                <a:r>
                  <a:rPr lang="en-US" sz="2400" b="1" dirty="0"/>
                  <a:t>For example</a:t>
                </a:r>
                <a:r>
                  <a:rPr lang="en-US" sz="2400" dirty="0"/>
                  <a:t>, we can easily reason about how to choose the learning rate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r>
                  <a:rPr lang="en-US" sz="2400" dirty="0"/>
                  <a:t>in gradient boosting. </a:t>
                </a:r>
              </a:p>
              <a:p>
                <a:pPr>
                  <a:spcAft>
                    <a:spcPts val="1800"/>
                  </a:spcAft>
                </a:pP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59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37</a:t>
            </a:fld>
            <a:endParaRPr lang="en-US"/>
          </a:p>
        </p:txBody>
      </p:sp>
      <p:pic>
        <p:nvPicPr>
          <p:cNvPr id="1026" name="Picture 2" descr="page22image5837264">
            <a:extLst>
              <a:ext uri="{FF2B5EF4-FFF2-40B4-BE49-F238E27FC236}">
                <a16:creationId xmlns=""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636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150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Aft>
                    <a:spcPts val="1200"/>
                  </a:spcAft>
                </a:pPr>
                <a:r>
                  <a:rPr lang="en-US" sz="2400" dirty="0"/>
                  <a:t>Under ideal conditions, gradient descent iteratively approximates and converges to the optimum. </a:t>
                </a:r>
              </a:p>
              <a:p>
                <a:pPr>
                  <a:spcAft>
                    <a:spcPts val="1200"/>
                  </a:spcAft>
                </a:pPr>
                <a:r>
                  <a:rPr lang="en-US" sz="2400" b="1" i="1" dirty="0"/>
                  <a:t>When do we terminate gradient descent? </a:t>
                </a:r>
                <a:endParaRPr lang="en-US" sz="2400" dirty="0"/>
              </a:p>
              <a:p>
                <a:pPr marL="342900" indent="-342900">
                  <a:spcAft>
                    <a:spcPts val="1200"/>
                  </a:spcAft>
                  <a:buFont typeface="Arial" panose="020B0604020202020204" pitchFamily="34" charset="0"/>
                  <a:buChar char="•"/>
                </a:pPr>
                <a:r>
                  <a:rPr lang="en-US" sz="2400" dirty="0"/>
                  <a:t>We can limit the number of iterations in the descent. But for an arbitrary choice of maximum iterations, we cannot guarantee that we are sufficiently close to the optimum in the end. </a:t>
                </a:r>
              </a:p>
              <a:p>
                <a:pPr marL="342900" indent="-342900">
                  <a:spcAft>
                    <a:spcPts val="1200"/>
                  </a:spcAft>
                  <a:buFont typeface="Arial" panose="020B0604020202020204" pitchFamily="34" charset="0"/>
                  <a:buChar char="•"/>
                </a:pPr>
                <a:r>
                  <a:rPr lang="en-US" sz="2400" dirty="0"/>
                  <a:t>If the descent is stopped when the updates are sufficiently small (e.g. the residuals of </a:t>
                </a:r>
                <a:r>
                  <a:rPr lang="en-US" sz="2400" i="1" dirty="0"/>
                  <a:t>T</a:t>
                </a:r>
                <a:r>
                  <a:rPr lang="en-US" sz="2400" dirty="0"/>
                  <a:t> are small), we encounter a new problem: the algorithm may never terminate! </a:t>
                </a:r>
              </a:p>
              <a:p>
                <a:pPr>
                  <a:spcAft>
                    <a:spcPts val="1200"/>
                  </a:spcAft>
                </a:pPr>
                <a:r>
                  <a:rPr lang="en-US" sz="2400" dirty="0"/>
                  <a:t>Both problems have to do with the magnitude of the learning rate,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endParaRPr lang="el-GR"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53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38</a:t>
            </a:fld>
            <a:endParaRPr lang="en-US"/>
          </a:p>
        </p:txBody>
      </p:sp>
      <p:pic>
        <p:nvPicPr>
          <p:cNvPr id="1026" name="Picture 2" descr="page22image5837264">
            <a:extLst>
              <a:ext uri="{FF2B5EF4-FFF2-40B4-BE49-F238E27FC236}">
                <a16:creationId xmlns=""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13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For a constant learning rate,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r>
                  <a:rPr lang="en-US" sz="2400" dirty="0"/>
                  <a:t>if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too small, it takes too many iterations to reach the optimum. </a:t>
                </a:r>
              </a:p>
              <a:p>
                <a:endParaRPr lang="en-US" sz="2400" dirty="0">
                  <a:effectLst/>
                </a:endParaRPr>
              </a:p>
              <a:p>
                <a:endParaRPr lang="en-US" sz="2400" dirty="0"/>
              </a:p>
              <a:p>
                <a:endParaRPr lang="en-US" sz="2400" dirty="0">
                  <a:effectLst/>
                </a:endParaRPr>
              </a:p>
              <a:p>
                <a:endParaRPr lang="en-US" sz="2400" dirty="0"/>
              </a:p>
              <a:p>
                <a:endParaRPr lang="en-US" sz="2400" dirty="0">
                  <a:effectLst/>
                </a:endParaRPr>
              </a:p>
              <a:p>
                <a:endParaRPr lang="en-US" sz="2400" dirty="0"/>
              </a:p>
              <a:p>
                <a:endParaRPr lang="en-US" sz="2400" dirty="0">
                  <a:effectLst/>
                </a:endParaRPr>
              </a:p>
              <a:p>
                <a:r>
                  <a:rPr lang="en-US" sz="2400" dirty="0"/>
                  <a:t>If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too large, the algorithm may ‘bounce’ around the optimum and never get sufficiently close. </a:t>
                </a:r>
              </a:p>
              <a:p>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39</a:t>
            </a:fld>
            <a:endParaRPr lang="en-US"/>
          </a:p>
        </p:txBody>
      </p:sp>
      <p:pic>
        <p:nvPicPr>
          <p:cNvPr id="1026" name="Picture 2" descr="page22image5837264">
            <a:extLst>
              <a:ext uri="{FF2B5EF4-FFF2-40B4-BE49-F238E27FC236}">
                <a16:creationId xmlns=""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 xmlns:a16="http://schemas.microsoft.com/office/drawing/2014/main" id="{B495D1A6-04F4-2346-B4DE-5E34B53ECC95}"/>
              </a:ext>
            </a:extLst>
          </p:cNvPr>
          <p:cNvPicPr>
            <a:picLocks noChangeAspect="1"/>
          </p:cNvPicPr>
          <p:nvPr/>
        </p:nvPicPr>
        <p:blipFill>
          <a:blip r:embed="rId4"/>
          <a:stretch>
            <a:fillRect/>
          </a:stretch>
        </p:blipFill>
        <p:spPr>
          <a:xfrm>
            <a:off x="1805650" y="2136308"/>
            <a:ext cx="7597735" cy="2986696"/>
          </a:xfrm>
          <a:prstGeom prst="rect">
            <a:avLst/>
          </a:prstGeom>
        </p:spPr>
      </p:pic>
    </p:spTree>
    <p:extLst>
      <p:ext uri="{BB962C8B-B14F-4D97-AF65-F5344CB8AC3E}">
        <p14:creationId xmlns:p14="http://schemas.microsoft.com/office/powerpoint/2010/main" val="3567771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DFF2327-FAB5-1F47-962B-825946F7A8C1}"/>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 xmlns:a16="http://schemas.microsoft.com/office/drawing/2014/main" id="{905094A1-B7BF-F041-AEF2-0A78788EC3C7}"/>
              </a:ext>
            </a:extLst>
          </p:cNvPr>
          <p:cNvSpPr>
            <a:spLocks noGrp="1"/>
          </p:cNvSpPr>
          <p:nvPr>
            <p:ph idx="1"/>
          </p:nvPr>
        </p:nvSpPr>
        <p:spPr>
          <a:xfrm>
            <a:off x="820352" y="964942"/>
            <a:ext cx="10327008" cy="1835658"/>
          </a:xfrm>
        </p:spPr>
        <p:txBody>
          <a:bodyPr/>
          <a:lstStyle/>
          <a:p>
            <a:pPr marL="457200" indent="-457200">
              <a:spcAft>
                <a:spcPts val="1200"/>
              </a:spcAft>
              <a:buFont typeface="Arial" charset="0"/>
              <a:buChar char="•"/>
            </a:pPr>
            <a:r>
              <a:rPr lang="en-US" dirty="0"/>
              <a:t>Review of Ensemble Methods</a:t>
            </a:r>
          </a:p>
          <a:p>
            <a:pPr marL="1200120" lvl="1" indent="-457200">
              <a:spcAft>
                <a:spcPts val="1200"/>
              </a:spcAft>
              <a:buFont typeface="Arial" charset="0"/>
              <a:buChar char="•"/>
            </a:pPr>
            <a:r>
              <a:rPr lang="en-US" dirty="0"/>
              <a:t>Finish Random Forest</a:t>
            </a:r>
          </a:p>
          <a:p>
            <a:pPr marL="457200" indent="-457200">
              <a:spcAft>
                <a:spcPts val="1200"/>
              </a:spcAft>
              <a:buFont typeface="Arial" charset="0"/>
              <a:buChar char="•"/>
            </a:pPr>
            <a:r>
              <a:rPr lang="en-US" dirty="0"/>
              <a:t>Boosting</a:t>
            </a:r>
          </a:p>
          <a:p>
            <a:pPr marL="1200120" lvl="1" indent="-457200">
              <a:spcAft>
                <a:spcPts val="1200"/>
              </a:spcAft>
              <a:buFont typeface="Arial" charset="0"/>
              <a:buChar char="•"/>
            </a:pPr>
            <a:r>
              <a:rPr lang="en-US" dirty="0"/>
              <a:t>Gradient Boosting</a:t>
            </a:r>
          </a:p>
          <a:p>
            <a:pPr marL="1600154" lvl="2" indent="-457200">
              <a:spcAft>
                <a:spcPts val="1200"/>
              </a:spcAft>
              <a:buFont typeface="Arial" charset="0"/>
              <a:buChar char="•"/>
            </a:pPr>
            <a:r>
              <a:rPr lang="en-US" sz="2200" dirty="0"/>
              <a:t>Set-up and intuition</a:t>
            </a:r>
          </a:p>
          <a:p>
            <a:pPr marL="1600154" lvl="2" indent="-457200">
              <a:spcAft>
                <a:spcPts val="1200"/>
              </a:spcAft>
              <a:buFont typeface="Arial" charset="0"/>
              <a:buChar char="•"/>
            </a:pPr>
            <a:r>
              <a:rPr lang="en-US" sz="2200" dirty="0"/>
              <a:t>Connection to Gradient Descent</a:t>
            </a:r>
          </a:p>
          <a:p>
            <a:pPr marL="1600154" lvl="2" indent="-457200">
              <a:spcAft>
                <a:spcPts val="1200"/>
              </a:spcAft>
              <a:buFont typeface="Arial" charset="0"/>
              <a:buChar char="•"/>
            </a:pPr>
            <a:r>
              <a:rPr lang="en-US" sz="2200" dirty="0"/>
              <a:t>The Algorithm</a:t>
            </a:r>
          </a:p>
          <a:p>
            <a:pPr marL="1200120" lvl="1" indent="-457200">
              <a:spcAft>
                <a:spcPts val="1200"/>
              </a:spcAft>
              <a:buFont typeface="Arial" charset="0"/>
              <a:buChar char="•"/>
            </a:pPr>
            <a:r>
              <a:rPr lang="en-US" dirty="0" err="1" smtClean="0"/>
              <a:t>AdaBoost</a:t>
            </a:r>
            <a:endParaRPr lang="en-US" dirty="0" smtClean="0"/>
          </a:p>
          <a:p>
            <a:pPr marL="457200" indent="-457200">
              <a:spcAft>
                <a:spcPts val="1200"/>
              </a:spcAft>
              <a:buFont typeface="Arial" charset="0"/>
              <a:buChar char="•"/>
            </a:pPr>
            <a:r>
              <a:rPr lang="en-US" dirty="0" smtClean="0"/>
              <a:t>Other boosting algorithms</a:t>
            </a:r>
            <a:endParaRPr lang="en-US" sz="2800" dirty="0"/>
          </a:p>
          <a:p>
            <a:pPr marL="1200120" lvl="1" indent="-457200">
              <a:spcAft>
                <a:spcPts val="1200"/>
              </a:spcAft>
              <a:buFont typeface="Arial" charset="0"/>
              <a:buChar char="•"/>
            </a:pPr>
            <a:endParaRPr lang="en-US" sz="2400" dirty="0"/>
          </a:p>
          <a:p>
            <a:pPr>
              <a:spcAft>
                <a:spcPts val="12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4</a:t>
            </a:fld>
            <a:endParaRPr lang="en-US"/>
          </a:p>
        </p:txBody>
      </p:sp>
    </p:spTree>
    <p:extLst>
      <p:ext uri="{BB962C8B-B14F-4D97-AF65-F5344CB8AC3E}">
        <p14:creationId xmlns:p14="http://schemas.microsoft.com/office/powerpoint/2010/main" val="124452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Choosing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p>
              <a:p>
                <a:pPr marL="342900" indent="-342900">
                  <a:buFont typeface="Arial" panose="020B0604020202020204" pitchFamily="34" charset="0"/>
                  <a:buChar char="•"/>
                </a:pPr>
                <a:r>
                  <a:rPr lang="en-US" sz="2400" dirty="0"/>
                  <a:t>If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a constant, then it should be tuned through cross validation. </a:t>
                </a:r>
              </a:p>
              <a:p>
                <a:pPr marL="342900" indent="-342900">
                  <a:buFont typeface="Arial" panose="020B0604020202020204" pitchFamily="34" charset="0"/>
                  <a:buChar char="•"/>
                </a:pPr>
                <a:r>
                  <a:rPr lang="en-US" sz="2400" dirty="0"/>
                  <a:t>For better results, use a variable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That is, let the value of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depend on the gradient</a:t>
                </a:r>
              </a:p>
              <a:p>
                <a:pPr marL="342900" indent="-342900">
                  <a:buFont typeface="Arial" panose="020B0604020202020204" pitchFamily="34" charset="0"/>
                  <a:buChar char="•"/>
                </a:pPr>
                <a:endParaRPr lang="en-US" sz="2400" dirty="0"/>
              </a:p>
              <a:p>
                <a:r>
                  <a:rPr lang="en-US" sz="2400" dirty="0"/>
                  <a:t>		 		</a:t>
                </a:r>
              </a:p>
              <a:p>
                <a:r>
                  <a:rPr lang="en-US" sz="2400" dirty="0"/>
                  <a:t>	where                 is the magnitude of the gradient,              . So </a:t>
                </a:r>
              </a:p>
              <a:p>
                <a:pPr marL="1085820" lvl="1" indent="-342900">
                  <a:buFont typeface="Arial" panose="020B0604020202020204" pitchFamily="34" charset="0"/>
                  <a:buChar char="•"/>
                </a:pPr>
                <a:r>
                  <a:rPr lang="en-US" dirty="0"/>
                  <a:t>around the optimum, when the gradient is small,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l-GR" dirty="0"/>
                  <a:t> </a:t>
                </a:r>
                <a:r>
                  <a:rPr lang="en-US" dirty="0"/>
                  <a:t>should be small </a:t>
                </a:r>
              </a:p>
              <a:p>
                <a:pPr marL="1085820" lvl="1" indent="-342900">
                  <a:buFont typeface="Arial" panose="020B0604020202020204" pitchFamily="34" charset="0"/>
                  <a:buChar char="•"/>
                </a:pPr>
                <a:r>
                  <a:rPr lang="en-US" dirty="0"/>
                  <a:t>far from the optimum, when the gradient is large,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l-GR" dirty="0"/>
                  <a:t> </a:t>
                </a:r>
                <a:r>
                  <a:rPr lang="en-US" dirty="0"/>
                  <a:t>should be larger </a:t>
                </a:r>
              </a:p>
              <a:p>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18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40</a:t>
            </a:fld>
            <a:endParaRPr lang="en-US"/>
          </a:p>
        </p:txBody>
      </p:sp>
      <p:pic>
        <p:nvPicPr>
          <p:cNvPr id="1026" name="Picture 2" descr="page22image5837264">
            <a:extLst>
              <a:ext uri="{FF2B5EF4-FFF2-40B4-BE49-F238E27FC236}">
                <a16:creationId xmlns=""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 xmlns:a16="http://schemas.microsoft.com/office/drawing/2014/main" id="{ECF8B64E-CDB2-C440-8F9A-8EE17D413B07}"/>
              </a:ext>
            </a:extLst>
          </p:cNvPr>
          <p:cNvPicPr>
            <a:picLocks noChangeAspect="1"/>
          </p:cNvPicPr>
          <p:nvPr/>
        </p:nvPicPr>
        <p:blipFill>
          <a:blip r:embed="rId4"/>
          <a:stretch>
            <a:fillRect/>
          </a:stretch>
        </p:blipFill>
        <p:spPr>
          <a:xfrm>
            <a:off x="4530069" y="2701703"/>
            <a:ext cx="2933700" cy="660400"/>
          </a:xfrm>
          <a:prstGeom prst="rect">
            <a:avLst/>
          </a:prstGeom>
        </p:spPr>
      </p:pic>
      <p:pic>
        <p:nvPicPr>
          <p:cNvPr id="6" name="Picture 5">
            <a:extLst>
              <a:ext uri="{FF2B5EF4-FFF2-40B4-BE49-F238E27FC236}">
                <a16:creationId xmlns="" xmlns:a16="http://schemas.microsoft.com/office/drawing/2014/main" id="{C276330E-82BB-2A43-8788-E52BEE27831B}"/>
              </a:ext>
            </a:extLst>
          </p:cNvPr>
          <p:cNvPicPr>
            <a:picLocks noChangeAspect="1"/>
          </p:cNvPicPr>
          <p:nvPr/>
        </p:nvPicPr>
        <p:blipFill>
          <a:blip r:embed="rId5"/>
          <a:stretch>
            <a:fillRect/>
          </a:stretch>
        </p:blipFill>
        <p:spPr>
          <a:xfrm>
            <a:off x="2261326" y="3742980"/>
            <a:ext cx="1193800" cy="489262"/>
          </a:xfrm>
          <a:prstGeom prst="rect">
            <a:avLst/>
          </a:prstGeom>
        </p:spPr>
      </p:pic>
      <p:pic>
        <p:nvPicPr>
          <p:cNvPr id="7" name="Picture 6">
            <a:extLst>
              <a:ext uri="{FF2B5EF4-FFF2-40B4-BE49-F238E27FC236}">
                <a16:creationId xmlns="" xmlns:a16="http://schemas.microsoft.com/office/drawing/2014/main" id="{64658077-088C-2749-A5D9-51E82E1C98F9}"/>
              </a:ext>
            </a:extLst>
          </p:cNvPr>
          <p:cNvPicPr>
            <a:picLocks noChangeAspect="1"/>
          </p:cNvPicPr>
          <p:nvPr/>
        </p:nvPicPr>
        <p:blipFill>
          <a:blip r:embed="rId6"/>
          <a:stretch>
            <a:fillRect/>
          </a:stretch>
        </p:blipFill>
        <p:spPr>
          <a:xfrm>
            <a:off x="8171146" y="3715519"/>
            <a:ext cx="846520" cy="490597"/>
          </a:xfrm>
          <a:prstGeom prst="rect">
            <a:avLst/>
          </a:prstGeom>
        </p:spPr>
      </p:pic>
    </p:spTree>
    <p:extLst>
      <p:ext uri="{BB962C8B-B14F-4D97-AF65-F5344CB8AC3E}">
        <p14:creationId xmlns:p14="http://schemas.microsoft.com/office/powerpoint/2010/main" val="349761934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7445CB2-BF6F-6E49-AC61-7BDDE2E02F5B}" type="slidenum">
              <a:rPr lang="en-US" smtClean="0"/>
              <a:t>41</a:t>
            </a:fld>
            <a:endParaRPr lang="en-US"/>
          </a:p>
        </p:txBody>
      </p:sp>
      <p:pic>
        <p:nvPicPr>
          <p:cNvPr id="4" name="Picture 3"/>
          <p:cNvPicPr>
            <a:picLocks noChangeAspect="1"/>
          </p:cNvPicPr>
          <p:nvPr/>
        </p:nvPicPr>
        <p:blipFill>
          <a:blip r:embed="rId2"/>
          <a:stretch>
            <a:fillRect/>
          </a:stretch>
        </p:blipFill>
        <p:spPr>
          <a:xfrm>
            <a:off x="0" y="0"/>
            <a:ext cx="12330113" cy="8224185"/>
          </a:xfrm>
          <a:prstGeom prst="rect">
            <a:avLst/>
          </a:prstGeom>
        </p:spPr>
      </p:pic>
      <p:sp>
        <p:nvSpPr>
          <p:cNvPr id="5" name="Rectangle 4"/>
          <p:cNvSpPr/>
          <p:nvPr/>
        </p:nvSpPr>
        <p:spPr>
          <a:xfrm>
            <a:off x="4309174" y="409872"/>
            <a:ext cx="3230756" cy="923330"/>
          </a:xfrm>
          <a:prstGeom prst="rect">
            <a:avLst/>
          </a:prstGeom>
          <a:noFill/>
        </p:spPr>
        <p:txBody>
          <a:bodyPr wrap="none" lIns="91440" tIns="45720" rIns="91440" bIns="45720">
            <a:spAutoFit/>
          </a:bodyPr>
          <a:lstStyle/>
          <a:p>
            <a:pPr algn="ctr"/>
            <a:r>
              <a:rPr lang="en-US" sz="5400" b="0" cap="none" spc="0" dirty="0" err="1"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PPppBoost</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16594307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AdaBoost</a:t>
            </a:r>
            <a:endParaRPr lang="en-US" dirty="0"/>
          </a:p>
        </p:txBody>
      </p:sp>
      <p:sp>
        <p:nvSpPr>
          <p:cNvPr id="3" name="Slide Number Placeholder 2"/>
          <p:cNvSpPr>
            <a:spLocks noGrp="1"/>
          </p:cNvSpPr>
          <p:nvPr>
            <p:ph type="sldNum" sz="quarter" idx="12"/>
          </p:nvPr>
        </p:nvSpPr>
        <p:spPr/>
        <p:txBody>
          <a:bodyPr/>
          <a:lstStyle/>
          <a:p>
            <a:fld id="{47445CB2-BF6F-6E49-AC61-7BDDE2E02F5B}" type="slidenum">
              <a:rPr lang="en-US" smtClean="0"/>
              <a:t>42</a:t>
            </a:fld>
            <a:endParaRPr lang="en-US"/>
          </a:p>
        </p:txBody>
      </p:sp>
    </p:spTree>
    <p:extLst>
      <p:ext uri="{BB962C8B-B14F-4D97-AF65-F5344CB8AC3E}">
        <p14:creationId xmlns:p14="http://schemas.microsoft.com/office/powerpoint/2010/main" val="52076141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Motivation for AdaBoost </a:t>
            </a:r>
            <a:endParaRPr lang="en-US" dirty="0">
              <a:effectLst/>
            </a:endParaRPr>
          </a:p>
        </p:txBody>
      </p:sp>
      <p:sp>
        <p:nvSpPr>
          <p:cNvPr id="3" name="Content Placeholder 2">
            <a:extLst>
              <a:ext uri="{FF2B5EF4-FFF2-40B4-BE49-F238E27FC236}">
                <a16:creationId xmlns="" xmlns:a16="http://schemas.microsoft.com/office/drawing/2014/main" xmlns:a14="http://schemas.microsoft.com/office/drawing/2010/main" xmlns:mc="http://schemas.openxmlformats.org/markup-compatibility/2006" id="{A1483873-9D99-1A48-AA62-2E340E100769}"/>
              </a:ext>
            </a:extLst>
          </p:cNvPr>
          <p:cNvSpPr>
            <a:spLocks noGrp="1"/>
          </p:cNvSpPr>
          <p:nvPr>
            <p:ph idx="1"/>
          </p:nvPr>
        </p:nvSpPr>
        <p:spPr>
          <a:xfrm>
            <a:off x="833415" y="1177758"/>
            <a:ext cx="10327008" cy="5130445"/>
          </a:xfrm>
        </p:spPr>
        <p:txBody>
          <a:bodyPr/>
          <a:lstStyle/>
          <a:p>
            <a:r>
              <a:rPr lang="en-US" sz="2400" dirty="0"/>
              <a:t>Using the language of gradient descent also allow us to connect gradient boosting for regression to a boosting algorithm often used for classification, AdaBoost. </a:t>
            </a:r>
          </a:p>
          <a:p>
            <a:r>
              <a:rPr lang="en-US" sz="2400" dirty="0"/>
              <a:t>In classification, we </a:t>
            </a:r>
            <a:r>
              <a:rPr lang="en-US" sz="2400" i="1" dirty="0"/>
              <a:t>typically</a:t>
            </a:r>
            <a:r>
              <a:rPr lang="en-US" sz="2400" dirty="0"/>
              <a:t> want to minimize the classification error: </a:t>
            </a:r>
          </a:p>
          <a:p>
            <a:endParaRPr lang="en-US" sz="2400" dirty="0">
              <a:effectLst/>
            </a:endParaRPr>
          </a:p>
          <a:p>
            <a:endParaRPr lang="en-US" sz="2400" dirty="0"/>
          </a:p>
          <a:p>
            <a:endParaRPr lang="en-US" sz="2400" dirty="0"/>
          </a:p>
          <a:p>
            <a:r>
              <a:rPr lang="en-US" sz="2400" dirty="0"/>
              <a:t>Naively, we can try to minimize Error via gradient  descent, just like we did for MSE in gradient boosting. </a:t>
            </a:r>
          </a:p>
          <a:p>
            <a:endParaRPr lang="en-US" sz="2400" dirty="0"/>
          </a:p>
          <a:p>
            <a:r>
              <a:rPr lang="en-US" sz="2400" dirty="0"/>
              <a:t>Unfortunately, Error is not differentiable </a:t>
            </a:r>
            <a:r>
              <a:rPr lang="en-US" sz="2400" dirty="0" smtClean="0">
                <a:sym typeface="Wingdings" pitchFamily="2" charset="2"/>
              </a:rPr>
              <a:t></a:t>
            </a:r>
            <a:r>
              <a:rPr lang="en-US" sz="2400" dirty="0" smtClean="0"/>
              <a:t> </a:t>
            </a:r>
            <a:endParaRPr lang="en-US" sz="2400" dirty="0"/>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43</a:t>
            </a:fld>
            <a:endParaRPr lang="en-US"/>
          </a:p>
        </p:txBody>
      </p:sp>
      <p:pic>
        <p:nvPicPr>
          <p:cNvPr id="1026" name="Picture 2" descr="page22image5837264">
            <a:extLst>
              <a:ext uri="{FF2B5EF4-FFF2-40B4-BE49-F238E27FC236}">
                <a16:creationId xmlns="" xmlns:a16="http://schemas.microsoft.com/office/drawing/2014/main"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 xmlns:a16="http://schemas.microsoft.com/office/drawing/2014/main" id="{63B2FAF5-AE78-9942-9954-48BA45B26AA7}"/>
              </a:ext>
            </a:extLst>
          </p:cNvPr>
          <p:cNvPicPr>
            <a:picLocks noChangeAspect="1"/>
          </p:cNvPicPr>
          <p:nvPr/>
        </p:nvPicPr>
        <p:blipFill>
          <a:blip r:embed="rId3"/>
          <a:stretch>
            <a:fillRect/>
          </a:stretch>
        </p:blipFill>
        <p:spPr>
          <a:xfrm>
            <a:off x="2011987" y="2903918"/>
            <a:ext cx="7618956" cy="1088423"/>
          </a:xfrm>
          <a:prstGeom prst="rect">
            <a:avLst/>
          </a:prstGeom>
        </p:spPr>
      </p:pic>
    </p:spTree>
    <p:extLst>
      <p:ext uri="{BB962C8B-B14F-4D97-AF65-F5344CB8AC3E}">
        <p14:creationId xmlns:p14="http://schemas.microsoft.com/office/powerpoint/2010/main" val="267038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Motivation for AdaBoost (cont.)</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b="1" dirty="0"/>
                  <a:t>Our solution: </a:t>
                </a:r>
                <a:r>
                  <a:rPr lang="en-US" sz="2400" dirty="0"/>
                  <a:t>we replace the Error function with a differentiable function that is a good indicator of classification error. </a:t>
                </a:r>
              </a:p>
              <a:p>
                <a:r>
                  <a:rPr lang="en-US" sz="2400" dirty="0"/>
                  <a:t>The function we choose is called </a:t>
                </a:r>
                <a:r>
                  <a:rPr lang="en-US" sz="2400" b="1" i="1" dirty="0"/>
                  <a:t>exponential loss </a:t>
                </a:r>
              </a:p>
              <a:p>
                <a:endParaRPr lang="en-US" sz="2400" b="1" i="1" dirty="0">
                  <a:effectLst/>
                </a:endParaRPr>
              </a:p>
              <a:p>
                <a:endParaRPr lang="en-US" sz="2400" b="1" i="1" dirty="0"/>
              </a:p>
              <a:p>
                <a:endParaRPr lang="en-US" sz="2400" b="1" i="1" dirty="0">
                  <a:effectLst/>
                </a:endParaRPr>
              </a:p>
              <a:p>
                <a:r>
                  <a:rPr lang="en-US" sz="2400" dirty="0"/>
                  <a:t>Exponential loss is differentiable with respect to</a:t>
                </a:r>
                <a:r>
                  <a:rPr lang="en-US" sz="2400" dirty="0">
                    <a:ea typeface="Cambria Math" panose="02040503050406030204" pitchFamily="18" charset="0"/>
                  </a:rPr>
                  <a:t> </a:t>
                </a:r>
                <a14:m>
                  <m:oMath xmlns:m="http://schemas.openxmlformats.org/officeDocument/2006/math">
                    <m:sSub>
                      <m:sSubPr>
                        <m:ctrlPr>
                          <a:rPr lang="en-US" sz="2400" i="1">
                            <a:latin typeface="Cambria Math" charset="0"/>
                            <a:ea typeface="Cambria Math" panose="02040503050406030204" pitchFamily="18" charset="0"/>
                          </a:rPr>
                        </m:ctrlPr>
                      </m:sSubPr>
                      <m:e>
                        <m:acc>
                          <m:accPr>
                            <m:chr m:val="̂"/>
                            <m:ctrlPr>
                              <a:rPr lang="en-US" sz="2400" i="1">
                                <a:latin typeface="Cambria Math"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𝑦</m:t>
                            </m:r>
                          </m:e>
                        </m:acc>
                      </m:e>
                      <m:sub>
                        <m:r>
                          <a:rPr lang="en-US" sz="2400" i="1">
                            <a:latin typeface="Cambria Math" panose="02040503050406030204" pitchFamily="18" charset="0"/>
                            <a:ea typeface="Cambria Math" panose="02040503050406030204" pitchFamily="18" charset="0"/>
                          </a:rPr>
                          <m:t>𝑛</m:t>
                        </m:r>
                      </m:sub>
                    </m:sSub>
                    <m:r>
                      <a:rPr lang="en-US" sz="2400" i="1">
                        <a:latin typeface="Cambria Math" panose="02040503050406030204" pitchFamily="18" charset="0"/>
                        <a:ea typeface="Cambria Math" panose="02040503050406030204" pitchFamily="18" charset="0"/>
                      </a:rPr>
                      <m:t> </m:t>
                    </m:r>
                  </m:oMath>
                </a14:m>
                <a:r>
                  <a:rPr lang="en-US" sz="2400" dirty="0"/>
                  <a:t>and it is an upper bound of Error. </a:t>
                </a:r>
              </a:p>
              <a:p>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5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44</a:t>
            </a:fld>
            <a:endParaRPr lang="en-US"/>
          </a:p>
        </p:txBody>
      </p:sp>
      <p:pic>
        <p:nvPicPr>
          <p:cNvPr id="1026" name="Picture 2" descr="page22image5837264">
            <a:extLst>
              <a:ext uri="{FF2B5EF4-FFF2-40B4-BE49-F238E27FC236}">
                <a16:creationId xmlns=""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6172259E-8121-0248-98B8-377C783C26EB}"/>
              </a:ext>
            </a:extLst>
          </p:cNvPr>
          <p:cNvPicPr>
            <a:picLocks noChangeAspect="1"/>
          </p:cNvPicPr>
          <p:nvPr/>
        </p:nvPicPr>
        <p:blipFill>
          <a:blip r:embed="rId4"/>
          <a:stretch>
            <a:fillRect/>
          </a:stretch>
        </p:blipFill>
        <p:spPr>
          <a:xfrm>
            <a:off x="1774703" y="2547994"/>
            <a:ext cx="7617830" cy="1144309"/>
          </a:xfrm>
          <a:prstGeom prst="rect">
            <a:avLst/>
          </a:prstGeom>
        </p:spPr>
      </p:pic>
      <p:sp>
        <p:nvSpPr>
          <p:cNvPr id="4" name="TextBox 3"/>
          <p:cNvSpPr txBox="1"/>
          <p:nvPr/>
        </p:nvSpPr>
        <p:spPr>
          <a:xfrm>
            <a:off x="3352800" y="2479040"/>
            <a:ext cx="5315114" cy="276999"/>
          </a:xfrm>
          <a:prstGeom prst="rect">
            <a:avLst/>
          </a:prstGeom>
          <a:noFill/>
        </p:spPr>
        <p:txBody>
          <a:bodyPr wrap="square" lIns="0" tIns="0" rIns="0" bIns="0" rtlCol="0">
            <a:spAutoFit/>
          </a:bodyPr>
          <a:lstStyle/>
          <a:p>
            <a:endParaRPr lang="en-US" dirty="0"/>
          </a:p>
        </p:txBody>
      </p:sp>
      <p:sp>
        <p:nvSpPr>
          <p:cNvPr id="7" name="Oval 6"/>
          <p:cNvSpPr/>
          <p:nvPr/>
        </p:nvSpPr>
        <p:spPr>
          <a:xfrm>
            <a:off x="7199086" y="2547994"/>
            <a:ext cx="2481943" cy="1144309"/>
          </a:xfrm>
          <a:prstGeom prst="ellipse">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6687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Gradient Descent with Exponential Loss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We first compute the gradient for </a:t>
                </a:r>
                <a:r>
                  <a:rPr lang="en-US" sz="2400" dirty="0" err="1"/>
                  <a:t>ExpLoss</a:t>
                </a:r>
                <a:r>
                  <a:rPr lang="en-US" sz="2400" dirty="0"/>
                  <a:t>:</a:t>
                </a:r>
                <a:br>
                  <a:rPr lang="en-US" sz="2400" dirty="0"/>
                </a:br>
                <a:endParaRPr lang="en-US" sz="2400" dirty="0"/>
              </a:p>
              <a:p>
                <a:endParaRPr lang="en-US" sz="2400" dirty="0"/>
              </a:p>
              <a:p>
                <a:pPr/>
                <a:r>
                  <a:rPr lang="en-US" sz="2400" dirty="0"/>
                  <a:t>It’s easier to decompose each  </a:t>
                </a:r>
                <a14:m>
                  <m:oMath xmlns:m="http://schemas.openxmlformats.org/officeDocument/2006/math">
                    <m:func>
                      <m:funcPr>
                        <m:ctrlPr>
                          <a:rPr lang="en-US" sz="2400" i="1">
                            <a:latin typeface="Cambria Math" charset="0"/>
                          </a:rPr>
                        </m:ctrlPr>
                      </m:funcPr>
                      <m:fName>
                        <m:sSub>
                          <m:sSubPr>
                            <m:ctrlPr>
                              <a:rPr lang="en-US" sz="2400" i="1">
                                <a:latin typeface="Cambria Math"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r>
                          <m:rPr>
                            <m:sty m:val="p"/>
                          </m:rPr>
                          <a:rPr lang="en-US" sz="2400">
                            <a:latin typeface="Cambria Math" panose="02040503050406030204" pitchFamily="18" charset="0"/>
                          </a:rPr>
                          <m:t>exp</m:t>
                        </m:r>
                      </m:fName>
                      <m:e>
                        <m:d>
                          <m:dPr>
                            <m:ctrlPr>
                              <a:rPr lang="en-US" sz="2400" i="1">
                                <a:latin typeface="Cambria Math" charset="0"/>
                              </a:rPr>
                            </m:ctrlPr>
                          </m:dPr>
                          <m:e>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sSub>
                              <m:sSubPr>
                                <m:ctrlPr>
                                  <a:rPr lang="en-US" sz="2400" i="1">
                                    <a:latin typeface="Cambria Math" charset="0"/>
                                  </a:rPr>
                                </m:ctrlPr>
                              </m:sSub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Sub>
                          </m:e>
                        </m:d>
                      </m:e>
                    </m:func>
                    <m:r>
                      <a:rPr lang="en-US" sz="2400" i="1">
                        <a:latin typeface="Cambria Math" panose="02040503050406030204" pitchFamily="18" charset="0"/>
                      </a:rPr>
                      <m:t> </m:t>
                    </m:r>
                    <m:r>
                      <a:rPr lang="en-US" sz="2400" b="0" i="1" smtClean="0">
                        <a:latin typeface="Cambria Math" panose="02040503050406030204" pitchFamily="18" charset="0"/>
                      </a:rPr>
                      <m:t> </m:t>
                    </m:r>
                  </m:oMath>
                </a14:m>
                <a:r>
                  <a:rPr lang="en-US" sz="2400" dirty="0"/>
                  <a:t>as </a:t>
                </a:r>
                <a14:m>
                  <m:oMath xmlns:m="http://schemas.openxmlformats.org/officeDocument/2006/math">
                    <m:sSub>
                      <m:sSubPr>
                        <m:ctrlPr>
                          <a:rPr lang="en-US" sz="2400" i="1">
                            <a:latin typeface="Cambria Math" charset="0"/>
                          </a:rPr>
                        </m:ctrlPr>
                      </m:sSubPr>
                      <m:e>
                        <m:sSub>
                          <m:sSubPr>
                            <m:ctrlPr>
                              <a:rPr lang="en-US" sz="2400" b="0" i="1" smtClean="0">
                                <a:latin typeface="Cambria Math"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𝑛</m:t>
                            </m:r>
                          </m:sub>
                        </m:sSub>
                        <m:r>
                          <a:rPr lang="en-US" sz="2400" i="1">
                            <a:latin typeface="Cambria Math" panose="02040503050406030204" pitchFamily="18" charset="0"/>
                          </a:rPr>
                          <m:t>𝑦</m:t>
                        </m:r>
                      </m:e>
                      <m:sub>
                        <m:r>
                          <a:rPr lang="en-US" sz="2400" i="1">
                            <a:latin typeface="Cambria Math" panose="02040503050406030204" pitchFamily="18" charset="0"/>
                          </a:rPr>
                          <m:t>𝑛</m:t>
                        </m:r>
                      </m:sub>
                    </m:sSub>
                  </m:oMath>
                </a14:m>
                <a:r>
                  <a:rPr lang="en-US" sz="2400" dirty="0"/>
                  <a:t>, where </a:t>
                </a:r>
                <a:br>
                  <a:rPr lang="en-US" sz="2400" dirty="0"/>
                </a:br>
                <a14:m>
                  <m:oMathPara xmlns:m="http://schemas.openxmlformats.org/officeDocument/2006/math">
                    <m:oMathParaPr>
                      <m:jc m:val="left"/>
                    </m:oMathParaPr>
                    <m:oMath xmlns:m="http://schemas.openxmlformats.org/officeDocument/2006/math">
                      <m:sSub>
                        <m:sSubPr>
                          <m:ctrlPr>
                            <a:rPr lang="en-US" sz="2400" i="1">
                              <a:latin typeface="Cambria Math" charset="0"/>
                            </a:rPr>
                          </m:ctrlPr>
                        </m:sSubPr>
                        <m:e>
                          <m:r>
                            <a:rPr lang="en-US" sz="2400" b="0" i="1" smtClean="0">
                              <a:latin typeface="Cambria Math" panose="02040503050406030204" pitchFamily="18" charset="0"/>
                            </a:rPr>
                            <m:t>𝑤</m:t>
                          </m:r>
                        </m:e>
                        <m:sub>
                          <m:r>
                            <a:rPr lang="en-US" sz="2400" i="1">
                              <a:latin typeface="Cambria Math" panose="02040503050406030204" pitchFamily="18" charset="0"/>
                            </a:rPr>
                            <m:t>𝑛</m:t>
                          </m:r>
                        </m:sub>
                      </m:sSub>
                      <m:r>
                        <a:rPr lang="en-US" sz="2400" i="1">
                          <a:latin typeface="Cambria Math" panose="02040503050406030204" pitchFamily="18" charset="0"/>
                        </a:rPr>
                        <m:t>=</m:t>
                      </m:r>
                      <m:func>
                        <m:funcPr>
                          <m:ctrlPr>
                            <a:rPr lang="en-US" sz="2400" b="0" i="1" smtClean="0">
                              <a:latin typeface="Cambria Math" charset="0"/>
                            </a:rPr>
                          </m:ctrlPr>
                        </m:funcPr>
                        <m:fName>
                          <m:r>
                            <m:rPr>
                              <m:sty m:val="p"/>
                            </m:rPr>
                            <a:rPr lang="en-US" sz="2400" b="0" i="0" smtClean="0">
                              <a:latin typeface="Cambria Math" panose="02040503050406030204" pitchFamily="18" charset="0"/>
                            </a:rPr>
                            <m:t>exp</m:t>
                          </m:r>
                        </m:fName>
                        <m:e>
                          <m:d>
                            <m:dPr>
                              <m:ctrlPr>
                                <a:rPr lang="en-US" sz="2400" b="0" i="1" smtClean="0">
                                  <a:latin typeface="Cambria Math" charset="0"/>
                                </a:rPr>
                              </m:ctrlPr>
                            </m:dPr>
                            <m:e>
                              <m:r>
                                <a:rPr lang="en-US" sz="2400" b="0" i="1" smtClean="0">
                                  <a:latin typeface="Cambria Math" panose="02040503050406030204" pitchFamily="18" charset="0"/>
                                </a:rPr>
                                <m:t>−</m:t>
                              </m:r>
                              <m:sSub>
                                <m:sSubPr>
                                  <m:ctrlPr>
                                    <a:rPr lang="en-US" sz="2400" b="0" i="1" smtClean="0">
                                      <a:latin typeface="Cambria Math"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sub>
                              </m:sSub>
                              <m:sSub>
                                <m:sSubPr>
                                  <m:ctrlPr>
                                    <a:rPr lang="en-US" sz="2400" i="1">
                                      <a:latin typeface="Cambria Math" charset="0"/>
                                    </a:rPr>
                                  </m:ctrlPr>
                                </m:sSub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Sub>
                            </m:e>
                          </m:d>
                        </m:e>
                      </m:func>
                      <m:r>
                        <a:rPr lang="en-US" sz="2400" b="0" i="1" smtClean="0">
                          <a:latin typeface="Cambria Math" panose="02040503050406030204" pitchFamily="18" charset="0"/>
                        </a:rPr>
                        <m:t>.</m:t>
                      </m:r>
                    </m:oMath>
                  </m:oMathPara>
                </a14:m>
                <a:endParaRPr lang="en-US" sz="2400" dirty="0"/>
              </a:p>
              <a:p>
                <a:endParaRPr lang="en-US" sz="2400" dirty="0"/>
              </a:p>
              <a:p>
                <a:r>
                  <a:rPr lang="en-US" sz="2400" dirty="0"/>
                  <a:t>This way, we see that the gradient is just a re-weighting applied the target values </a:t>
                </a:r>
              </a:p>
              <a:p>
                <a:endParaRPr lang="en-US" sz="2400" dirty="0"/>
              </a:p>
              <a:p>
                <a:endParaRPr lang="en-US" sz="2400" dirty="0"/>
              </a:p>
              <a:p>
                <a:r>
                  <a:rPr lang="en-US" sz="2400" dirty="0"/>
                  <a:t>Notice that when </a:t>
                </a:r>
                <a14:m>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sSub>
                      <m:sSubPr>
                        <m:ctrlPr>
                          <a:rPr lang="en-US" sz="2400" b="0" i="1" smtClean="0">
                            <a:latin typeface="Cambria Math" charset="0"/>
                          </a:rPr>
                        </m:ctrlPr>
                      </m:sSubPr>
                      <m:e>
                        <m:acc>
                          <m:accPr>
                            <m:chr m:val="̂"/>
                            <m:ctrlPr>
                              <a:rPr lang="en-US" sz="2400" b="0" i="1" smtClean="0">
                                <a:latin typeface="Cambria Math" charset="0"/>
                              </a:rPr>
                            </m:ctrlPr>
                          </m:accPr>
                          <m:e>
                            <m:r>
                              <a:rPr lang="en-US" sz="2400" b="0" i="1" smtClean="0">
                                <a:latin typeface="Cambria Math" panose="02040503050406030204" pitchFamily="18" charset="0"/>
                              </a:rPr>
                              <m:t>𝑦</m:t>
                            </m:r>
                          </m:e>
                        </m:acc>
                      </m:e>
                      <m:sub>
                        <m:r>
                          <a:rPr lang="en-US" sz="2400" b="0" i="1" smtClean="0">
                            <a:latin typeface="Cambria Math" panose="02040503050406030204" pitchFamily="18" charset="0"/>
                          </a:rPr>
                          <m:t>𝑛</m:t>
                        </m:r>
                      </m:sub>
                    </m:sSub>
                  </m:oMath>
                </a14:m>
                <a:r>
                  <a:rPr lang="en-US" sz="2400" dirty="0"/>
                  <a:t>, the weight </a:t>
                </a:r>
                <a14:m>
                  <m:oMath xmlns:m="http://schemas.openxmlformats.org/officeDocument/2006/math">
                    <m:sSub>
                      <m:sSubPr>
                        <m:ctrlPr>
                          <a:rPr lang="en-US" sz="2400" i="1">
                            <a:latin typeface="Cambria Math" charset="0"/>
                          </a:rPr>
                        </m:ctrlPr>
                      </m:sSubPr>
                      <m:e>
                        <m:r>
                          <a:rPr lang="en-US" sz="2400" b="0" i="1" smtClean="0">
                            <a:latin typeface="Cambria Math" panose="02040503050406030204" pitchFamily="18" charset="0"/>
                          </a:rPr>
                          <m:t>𝑤</m:t>
                        </m:r>
                      </m:e>
                      <m:sub>
                        <m:r>
                          <a:rPr lang="en-US" sz="2400" i="1">
                            <a:latin typeface="Cambria Math" panose="02040503050406030204" pitchFamily="18" charset="0"/>
                          </a:rPr>
                          <m:t>𝑛</m:t>
                        </m:r>
                      </m:sub>
                    </m:sSub>
                  </m:oMath>
                </a14:m>
                <a:r>
                  <a:rPr lang="en-US" sz="2400" dirty="0"/>
                  <a:t> is small; when </a:t>
                </a:r>
                <a14:m>
                  <m:oMath xmlns:m="http://schemas.openxmlformats.org/officeDocument/2006/math">
                    <m:sSub>
                      <m:sSubPr>
                        <m:ctrlPr>
                          <a:rPr lang="en-US" sz="2400" i="1">
                            <a:latin typeface="Cambria Math"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r>
                      <a:rPr lang="en-US" sz="2400" b="0" i="1" smtClean="0">
                        <a:latin typeface="Cambria Math" panose="02040503050406030204" pitchFamily="18" charset="0"/>
                      </a:rPr>
                      <m:t>≠</m:t>
                    </m:r>
                    <m:sSub>
                      <m:sSubPr>
                        <m:ctrlPr>
                          <a:rPr lang="en-US" sz="2400" i="1">
                            <a:latin typeface="Cambria Math" charset="0"/>
                          </a:rPr>
                        </m:ctrlPr>
                      </m:sSub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Sub>
                  </m:oMath>
                </a14:m>
                <a:r>
                  <a:rPr lang="en-US" sz="2400" dirty="0"/>
                  <a:t>, the weight is larger. </a:t>
                </a:r>
              </a:p>
              <a:p>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11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45</a:t>
            </a:fld>
            <a:endParaRPr lang="en-US"/>
          </a:p>
        </p:txBody>
      </p:sp>
      <p:pic>
        <p:nvPicPr>
          <p:cNvPr id="1026" name="Picture 2" descr="page22image5837264">
            <a:extLst>
              <a:ext uri="{FF2B5EF4-FFF2-40B4-BE49-F238E27FC236}">
                <a16:creationId xmlns=""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 xmlns:a16="http://schemas.microsoft.com/office/drawing/2014/main" id="{958AFDF4-9D89-DC4D-B909-67683CDA0104}"/>
              </a:ext>
            </a:extLst>
          </p:cNvPr>
          <p:cNvPicPr>
            <a:picLocks noChangeAspect="1"/>
          </p:cNvPicPr>
          <p:nvPr/>
        </p:nvPicPr>
        <p:blipFill>
          <a:blip r:embed="rId4"/>
          <a:stretch>
            <a:fillRect/>
          </a:stretch>
        </p:blipFill>
        <p:spPr>
          <a:xfrm>
            <a:off x="3282748" y="4254918"/>
            <a:ext cx="5003800" cy="622300"/>
          </a:xfrm>
          <a:prstGeom prst="rect">
            <a:avLst/>
          </a:prstGeom>
        </p:spPr>
      </p:pic>
      <p:pic>
        <p:nvPicPr>
          <p:cNvPr id="7" name="Picture 6"/>
          <p:cNvPicPr>
            <a:picLocks noChangeAspect="1"/>
          </p:cNvPicPr>
          <p:nvPr/>
        </p:nvPicPr>
        <p:blipFill>
          <a:blip r:embed="rId5">
            <a:alphaModFix amt="63000"/>
          </a:blip>
          <a:stretch>
            <a:fillRect/>
          </a:stretch>
        </p:blipFill>
        <p:spPr>
          <a:xfrm>
            <a:off x="1220381" y="1756228"/>
            <a:ext cx="9553076" cy="456625"/>
          </a:xfrm>
          <a:prstGeom prst="rect">
            <a:avLst/>
          </a:prstGeom>
        </p:spPr>
      </p:pic>
    </p:spTree>
    <p:extLst>
      <p:ext uri="{BB962C8B-B14F-4D97-AF65-F5344CB8AC3E}">
        <p14:creationId xmlns:p14="http://schemas.microsoft.com/office/powerpoint/2010/main" val="2909633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Gradient Descent with Exponential Loss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The update step in the gradient descent is </a:t>
                </a:r>
              </a:p>
              <a:p>
                <a:endParaRPr lang="en-US" sz="2400" dirty="0"/>
              </a:p>
              <a:p>
                <a:endParaRPr lang="en-US" sz="2400" dirty="0"/>
              </a:p>
              <a:p>
                <a:r>
                  <a:rPr lang="en-US" sz="2400" dirty="0"/>
                  <a:t>Just like in gradient boosting, we approximate the gradient, </a:t>
                </a:r>
                <a14:m>
                  <m:oMath xmlns:m="http://schemas.openxmlformats.org/officeDocument/2006/math">
                    <m:sSub>
                      <m:sSubPr>
                        <m:ctrlPr>
                          <a:rPr lang="en-US" sz="2400" i="1">
                            <a:latin typeface="Cambria Math" charset="0"/>
                          </a:rPr>
                        </m:ctrlPr>
                      </m:sSubPr>
                      <m:e>
                        <m:sSub>
                          <m:sSubPr>
                            <m:ctrlPr>
                              <a:rPr lang="en-US" sz="2400" i="1">
                                <a:latin typeface="Cambria Math" charset="0"/>
                              </a:rPr>
                            </m:ctrlPr>
                          </m:sSubPr>
                          <m:e>
                            <m:r>
                              <a:rPr lang="en-US" sz="2400" i="1" smtClean="0">
                                <a:latin typeface="Cambria Math" panose="02040503050406030204" pitchFamily="18" charset="0"/>
                                <a:ea typeface="Cambria Math" panose="02040503050406030204" pitchFamily="18" charset="0"/>
                              </a:rPr>
                              <m:t>𝜆</m:t>
                            </m:r>
                            <m:r>
                              <a:rPr lang="en-US" sz="2400" i="1">
                                <a:latin typeface="Cambria Math" panose="02040503050406030204" pitchFamily="18" charset="0"/>
                              </a:rPr>
                              <m:t>𝑤</m:t>
                            </m:r>
                          </m:e>
                          <m:sub>
                            <m:r>
                              <a:rPr lang="en-US" sz="2400" i="1">
                                <a:latin typeface="Cambria Math" panose="02040503050406030204" pitchFamily="18" charset="0"/>
                              </a:rPr>
                              <m:t>𝑛</m:t>
                            </m:r>
                          </m:sub>
                        </m:sSub>
                        <m:r>
                          <a:rPr lang="en-US" sz="2400" i="1">
                            <a:latin typeface="Cambria Math" panose="02040503050406030204" pitchFamily="18" charset="0"/>
                          </a:rPr>
                          <m:t>𝑦</m:t>
                        </m:r>
                      </m:e>
                      <m:sub>
                        <m:r>
                          <a:rPr lang="en-US" sz="2400" i="1">
                            <a:latin typeface="Cambria Math" panose="02040503050406030204" pitchFamily="18" charset="0"/>
                          </a:rPr>
                          <m:t>𝑛</m:t>
                        </m:r>
                      </m:sub>
                    </m:sSub>
                  </m:oMath>
                </a14:m>
                <a:r>
                  <a:rPr lang="en-US" sz="2400" dirty="0"/>
                  <a:t>with a simple model, </a:t>
                </a:r>
                <a:r>
                  <a:rPr lang="en-US" sz="2400" i="1" dirty="0"/>
                  <a:t>T</a:t>
                </a:r>
                <a:r>
                  <a:rPr lang="en-US" sz="2400" baseline="30000" dirty="0"/>
                  <a:t>(</a:t>
                </a:r>
                <a:r>
                  <a:rPr lang="en-US" sz="2400" i="1" baseline="30000" dirty="0" err="1"/>
                  <a:t>i</a:t>
                </a:r>
                <a:r>
                  <a:rPr lang="en-US" sz="2400" baseline="30000" dirty="0"/>
                  <a:t>)</a:t>
                </a:r>
                <a:r>
                  <a:rPr lang="en-US" sz="2400" dirty="0"/>
                  <a:t>, that depends on  </a:t>
                </a:r>
                <a14:m>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oMath>
                </a14:m>
                <a:r>
                  <a:rPr lang="en-US" sz="2400" dirty="0"/>
                  <a:t>. </a:t>
                </a:r>
              </a:p>
              <a:p>
                <a:endParaRPr lang="en-US" sz="2400" dirty="0"/>
              </a:p>
              <a:p>
                <a:pPr>
                  <a:spcAft>
                    <a:spcPts val="1200"/>
                  </a:spcAft>
                </a:pPr>
                <a:r>
                  <a:rPr lang="en-US" sz="2400" dirty="0"/>
                  <a:t>This means training </a:t>
                </a:r>
                <a:r>
                  <a:rPr lang="en-US" sz="2400" i="1" dirty="0"/>
                  <a:t>T</a:t>
                </a:r>
                <a:r>
                  <a:rPr lang="en-US" sz="2400" baseline="30000" dirty="0"/>
                  <a:t>(</a:t>
                </a:r>
                <a:r>
                  <a:rPr lang="en-US" sz="2400" i="1" baseline="30000" dirty="0" err="1"/>
                  <a:t>i</a:t>
                </a:r>
                <a:r>
                  <a:rPr lang="en-US" sz="2400" baseline="30000" dirty="0"/>
                  <a:t>)</a:t>
                </a:r>
                <a:r>
                  <a:rPr lang="en-US" sz="2400" dirty="0"/>
                  <a:t> on a re-weighted set of target values, </a:t>
                </a:r>
              </a:p>
              <a:p>
                <a:pPr/>
                <a14:m>
                  <m:oMathPara xmlns:m="http://schemas.openxmlformats.org/officeDocument/2006/math">
                    <m:oMathParaPr>
                      <m:jc m:val="centerGroup"/>
                    </m:oMathParaPr>
                    <m:oMath xmlns:m="http://schemas.openxmlformats.org/officeDocument/2006/math">
                      <m:r>
                        <m:rPr>
                          <m:lit/>
                        </m:rPr>
                        <a:rPr lang="en-US" b="0" i="1" smtClean="0">
                          <a:latin typeface="Cambria Math" charset="0"/>
                        </a:rPr>
                        <m:t>{</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1</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1</m:t>
                              </m:r>
                            </m:sub>
                          </m:sSub>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1</m:t>
                              </m:r>
                            </m:sub>
                          </m:sSub>
                        </m:e>
                      </m:d>
                      <m:r>
                        <a:rPr lang="en-US" b="0" i="1" smtClean="0">
                          <a:latin typeface="Cambria Math" charset="0"/>
                        </a:rPr>
                        <m:t>,…,(</m:t>
                      </m:r>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𝑁</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𝑁</m:t>
                          </m:r>
                        </m:sub>
                      </m:sSub>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𝑁</m:t>
                          </m:r>
                        </m:sub>
                      </m:sSub>
                      <m:r>
                        <a:rPr lang="en-US" b="0" i="1" smtClean="0">
                          <a:latin typeface="Cambria Math" charset="0"/>
                        </a:rPr>
                        <m:t>)</m:t>
                      </m:r>
                      <m:r>
                        <m:rPr>
                          <m:lit/>
                        </m:rPr>
                        <a:rPr lang="en-US" b="0" i="1" smtClean="0">
                          <a:latin typeface="Cambria Math" charset="0"/>
                        </a:rPr>
                        <m:t>}</m:t>
                      </m:r>
                    </m:oMath>
                  </m:oMathPara>
                </a14:m>
                <a:endParaRPr lang="en-US" dirty="0"/>
              </a:p>
              <a:p>
                <a:endParaRPr lang="en-US" sz="2400" dirty="0"/>
              </a:p>
              <a:p>
                <a:r>
                  <a:rPr lang="en-US" sz="2400" dirty="0"/>
                  <a:t>That is, gradient descent with exponential loss means iteratively training simple models that </a:t>
                </a:r>
                <a:r>
                  <a:rPr lang="en-US" sz="2400" b="1" i="1" dirty="0"/>
                  <a:t>focuses on the points misclassified by the previous model. </a:t>
                </a:r>
                <a:endParaRPr lang="en-US" sz="2400" dirty="0"/>
              </a:p>
              <a:p>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767" b="-415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46</a:t>
            </a:fld>
            <a:endParaRPr lang="en-US"/>
          </a:p>
        </p:txBody>
      </p:sp>
      <p:pic>
        <p:nvPicPr>
          <p:cNvPr id="1026" name="Picture 2" descr="page22image5837264">
            <a:extLst>
              <a:ext uri="{FF2B5EF4-FFF2-40B4-BE49-F238E27FC236}">
                <a16:creationId xmlns=""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p:cNvSpPr txBox="1"/>
              <p:nvPr/>
            </p:nvSpPr>
            <p:spPr>
              <a:xfrm>
                <a:off x="3355121" y="1760408"/>
                <a:ext cx="524611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tx1">
                                  <a:lumMod val="75000"/>
                                  <a:lumOff val="25000"/>
                                </a:schemeClr>
                              </a:solidFill>
                              <a:latin typeface="Cambria Math" charset="0"/>
                            </a:rPr>
                          </m:ctrlPr>
                        </m:sSubPr>
                        <m:e>
                          <m:acc>
                            <m:accPr>
                              <m:chr m:val="̂"/>
                              <m:ctrlPr>
                                <a:rPr lang="en-US" sz="2800" b="0" i="1" smtClean="0">
                                  <a:solidFill>
                                    <a:schemeClr val="tx1">
                                      <a:lumMod val="75000"/>
                                      <a:lumOff val="25000"/>
                                    </a:schemeClr>
                                  </a:solidFill>
                                  <a:latin typeface="Cambria Math" charset="0"/>
                                </a:rPr>
                              </m:ctrlPr>
                            </m:accPr>
                            <m:e>
                              <m:r>
                                <a:rPr lang="en-US" sz="2800" b="0" i="1" smtClean="0">
                                  <a:solidFill>
                                    <a:schemeClr val="tx1">
                                      <a:lumMod val="75000"/>
                                      <a:lumOff val="25000"/>
                                    </a:schemeClr>
                                  </a:solidFill>
                                  <a:latin typeface="Cambria Math" charset="0"/>
                                </a:rPr>
                                <m:t>𝑦</m:t>
                              </m:r>
                            </m:e>
                          </m:acc>
                        </m:e>
                        <m:sub>
                          <m:r>
                            <a:rPr lang="en-US" sz="2800" b="0" i="1" smtClean="0">
                              <a:solidFill>
                                <a:schemeClr val="tx1">
                                  <a:lumMod val="75000"/>
                                  <a:lumOff val="25000"/>
                                </a:schemeClr>
                              </a:solidFill>
                              <a:latin typeface="Cambria Math" charset="0"/>
                            </a:rPr>
                            <m:t>𝑛</m:t>
                          </m:r>
                        </m:sub>
                      </m:sSub>
                      <m:r>
                        <a:rPr lang="en-US" sz="2800" b="0" i="1" smtClean="0">
                          <a:solidFill>
                            <a:schemeClr val="tx1">
                              <a:lumMod val="75000"/>
                              <a:lumOff val="25000"/>
                            </a:schemeClr>
                          </a:solidFill>
                          <a:latin typeface="Cambria Math" charset="0"/>
                        </a:rPr>
                        <m:t>←</m:t>
                      </m:r>
                      <m:sSub>
                        <m:sSubPr>
                          <m:ctrlPr>
                            <a:rPr lang="en-US" sz="2800" b="0" i="1" smtClean="0">
                              <a:solidFill>
                                <a:schemeClr val="tx1">
                                  <a:lumMod val="75000"/>
                                  <a:lumOff val="25000"/>
                                </a:schemeClr>
                              </a:solidFill>
                              <a:latin typeface="Cambria Math" charset="0"/>
                            </a:rPr>
                          </m:ctrlPr>
                        </m:sSubPr>
                        <m:e>
                          <m:acc>
                            <m:accPr>
                              <m:chr m:val="̂"/>
                              <m:ctrlPr>
                                <a:rPr lang="en-US" sz="2800" b="0" i="1" smtClean="0">
                                  <a:solidFill>
                                    <a:schemeClr val="tx1">
                                      <a:lumMod val="75000"/>
                                      <a:lumOff val="25000"/>
                                    </a:schemeClr>
                                  </a:solidFill>
                                  <a:latin typeface="Cambria Math" charset="0"/>
                                </a:rPr>
                              </m:ctrlPr>
                            </m:accPr>
                            <m:e>
                              <m:r>
                                <a:rPr lang="en-US" sz="2800" b="0" i="1" smtClean="0">
                                  <a:solidFill>
                                    <a:schemeClr val="tx1">
                                      <a:lumMod val="75000"/>
                                      <a:lumOff val="25000"/>
                                    </a:schemeClr>
                                  </a:solidFill>
                                  <a:latin typeface="Cambria Math" charset="0"/>
                                </a:rPr>
                                <m:t>𝑦</m:t>
                              </m:r>
                            </m:e>
                          </m:acc>
                        </m:e>
                        <m:sub>
                          <m:r>
                            <a:rPr lang="en-US" sz="2800" b="0" i="1" smtClean="0">
                              <a:solidFill>
                                <a:schemeClr val="tx1">
                                  <a:lumMod val="75000"/>
                                  <a:lumOff val="25000"/>
                                </a:schemeClr>
                              </a:solidFill>
                              <a:latin typeface="Cambria Math" charset="0"/>
                            </a:rPr>
                            <m:t>𝑛</m:t>
                          </m:r>
                        </m:sub>
                      </m:sSub>
                      <m:r>
                        <a:rPr lang="en-US" sz="2800" b="0" i="1" smtClean="0">
                          <a:solidFill>
                            <a:schemeClr val="tx1">
                              <a:lumMod val="75000"/>
                              <a:lumOff val="25000"/>
                            </a:schemeClr>
                          </a:solidFill>
                          <a:latin typeface="Cambria Math" charset="0"/>
                        </a:rPr>
                        <m:t>+</m:t>
                      </m:r>
                      <m:r>
                        <a:rPr lang="en-US" sz="2800" b="0" i="1" smtClean="0">
                          <a:solidFill>
                            <a:schemeClr val="tx1">
                              <a:lumMod val="75000"/>
                              <a:lumOff val="25000"/>
                            </a:schemeClr>
                          </a:solidFill>
                          <a:latin typeface="Cambria Math" charset="0"/>
                        </a:rPr>
                        <m:t>𝜆</m:t>
                      </m:r>
                      <m:sSub>
                        <m:sSubPr>
                          <m:ctrlPr>
                            <a:rPr lang="en-US" sz="2800" b="0" i="1" smtClean="0">
                              <a:solidFill>
                                <a:schemeClr val="tx1">
                                  <a:lumMod val="75000"/>
                                  <a:lumOff val="25000"/>
                                </a:schemeClr>
                              </a:solidFill>
                              <a:latin typeface="Cambria Math" charset="0"/>
                            </a:rPr>
                          </m:ctrlPr>
                        </m:sSubPr>
                        <m:e>
                          <m:r>
                            <a:rPr lang="en-US" sz="2800" b="0" i="1" smtClean="0">
                              <a:solidFill>
                                <a:schemeClr val="tx1">
                                  <a:lumMod val="75000"/>
                                  <a:lumOff val="25000"/>
                                </a:schemeClr>
                              </a:solidFill>
                              <a:latin typeface="Cambria Math" charset="0"/>
                            </a:rPr>
                            <m:t>𝑤</m:t>
                          </m:r>
                        </m:e>
                        <m:sub>
                          <m:r>
                            <a:rPr lang="en-US" sz="2800" b="0" i="1" smtClean="0">
                              <a:solidFill>
                                <a:schemeClr val="tx1">
                                  <a:lumMod val="75000"/>
                                  <a:lumOff val="25000"/>
                                </a:schemeClr>
                              </a:solidFill>
                              <a:latin typeface="Cambria Math" charset="0"/>
                            </a:rPr>
                            <m:t>𝑛</m:t>
                          </m:r>
                        </m:sub>
                      </m:sSub>
                      <m:sSub>
                        <m:sSubPr>
                          <m:ctrlPr>
                            <a:rPr lang="en-US" sz="2800" b="0" i="1" smtClean="0">
                              <a:solidFill>
                                <a:schemeClr val="tx1">
                                  <a:lumMod val="75000"/>
                                  <a:lumOff val="25000"/>
                                </a:schemeClr>
                              </a:solidFill>
                              <a:latin typeface="Cambria Math" charset="0"/>
                            </a:rPr>
                          </m:ctrlPr>
                        </m:sSubPr>
                        <m:e>
                          <m:r>
                            <a:rPr lang="en-US" sz="2800" b="0" i="1" smtClean="0">
                              <a:solidFill>
                                <a:schemeClr val="tx1">
                                  <a:lumMod val="75000"/>
                                  <a:lumOff val="25000"/>
                                </a:schemeClr>
                              </a:solidFill>
                              <a:latin typeface="Cambria Math" charset="0"/>
                            </a:rPr>
                            <m:t>𝑦</m:t>
                          </m:r>
                        </m:e>
                        <m:sub>
                          <m:r>
                            <a:rPr lang="en-US" sz="2800" b="0" i="1" smtClean="0">
                              <a:solidFill>
                                <a:schemeClr val="tx1">
                                  <a:lumMod val="75000"/>
                                  <a:lumOff val="25000"/>
                                </a:schemeClr>
                              </a:solidFill>
                              <a:latin typeface="Cambria Math" charset="0"/>
                            </a:rPr>
                            <m:t>𝑛</m:t>
                          </m:r>
                        </m:sub>
                      </m:sSub>
                      <m:r>
                        <a:rPr lang="en-US" sz="2800" b="0" i="1" smtClean="0">
                          <a:solidFill>
                            <a:schemeClr val="tx1">
                              <a:lumMod val="75000"/>
                              <a:lumOff val="25000"/>
                            </a:schemeClr>
                          </a:solidFill>
                          <a:latin typeface="Cambria Math" charset="0"/>
                        </a:rPr>
                        <m:t>,  </m:t>
                      </m:r>
                      <m:r>
                        <a:rPr lang="en-US" sz="2800" b="0" i="1" smtClean="0">
                          <a:solidFill>
                            <a:schemeClr val="tx1">
                              <a:lumMod val="75000"/>
                              <a:lumOff val="25000"/>
                            </a:schemeClr>
                          </a:solidFill>
                          <a:latin typeface="Cambria Math" charset="0"/>
                        </a:rPr>
                        <m:t>𝑛</m:t>
                      </m:r>
                      <m:r>
                        <a:rPr lang="en-US" sz="2800" b="0" i="1" smtClean="0">
                          <a:solidFill>
                            <a:schemeClr val="tx1">
                              <a:lumMod val="75000"/>
                              <a:lumOff val="25000"/>
                            </a:schemeClr>
                          </a:solidFill>
                          <a:latin typeface="Cambria Math" charset="0"/>
                        </a:rPr>
                        <m:t>=1,…, </m:t>
                      </m:r>
                      <m:r>
                        <a:rPr lang="en-US" sz="2800" b="0" i="1" smtClean="0">
                          <a:solidFill>
                            <a:schemeClr val="tx1">
                              <a:lumMod val="75000"/>
                              <a:lumOff val="25000"/>
                            </a:schemeClr>
                          </a:solidFill>
                          <a:latin typeface="Cambria Math" charset="0"/>
                        </a:rPr>
                        <m:t>𝑁</m:t>
                      </m:r>
                    </m:oMath>
                  </m:oMathPara>
                </a14:m>
                <a:endParaRPr lang="en-US" sz="2800" dirty="0">
                  <a:solidFill>
                    <a:schemeClr val="tx1">
                      <a:lumMod val="75000"/>
                      <a:lumOff val="25000"/>
                    </a:schemeClr>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355121" y="1760408"/>
                <a:ext cx="5246116" cy="430887"/>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6667986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AdaBoost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With a minor adjustment to the exponential loss function, we have the algorithm for gradient descent: </a:t>
                </a:r>
              </a:p>
              <a:p>
                <a:r>
                  <a:rPr lang="en-US" sz="2400" dirty="0"/>
                  <a:t>	1. 	Choose an initial distribution over the training data, </a:t>
                </a:r>
                <a14:m>
                  <m:oMath xmlns:m="http://schemas.openxmlformats.org/officeDocument/2006/math">
                    <m:sSub>
                      <m:sSubPr>
                        <m:ctrlPr>
                          <a:rPr lang="en-US" sz="2400" i="1">
                            <a:latin typeface="Cambria Math" charset="0"/>
                          </a:rPr>
                        </m:ctrlPr>
                      </m:sSubPr>
                      <m:e>
                        <m:r>
                          <a:rPr lang="en-US" sz="2400" i="1">
                            <a:latin typeface="Cambria Math" panose="02040503050406030204" pitchFamily="18" charset="0"/>
                          </a:rPr>
                          <m:t>𝑤</m:t>
                        </m:r>
                      </m:e>
                      <m:sub>
                        <m:r>
                          <a:rPr lang="en-US" sz="2400" i="1">
                            <a:latin typeface="Cambria Math" panose="02040503050406030204" pitchFamily="18" charset="0"/>
                          </a:rPr>
                          <m:t>𝑛</m:t>
                        </m:r>
                      </m:sub>
                    </m:sSub>
                    <m:r>
                      <a:rPr lang="en-US" sz="2400" b="0" i="1" smtClean="0">
                        <a:latin typeface="Cambria Math" panose="02040503050406030204" pitchFamily="18" charset="0"/>
                      </a:rPr>
                      <m:t>=1/</m:t>
                    </m:r>
                    <m:r>
                      <a:rPr lang="en-US" sz="2400" b="0" i="1" smtClean="0">
                        <a:latin typeface="Cambria Math" panose="02040503050406030204" pitchFamily="18" charset="0"/>
                      </a:rPr>
                      <m:t>𝑁</m:t>
                    </m:r>
                  </m:oMath>
                </a14:m>
                <a:r>
                  <a:rPr lang="en-US" sz="2400" dirty="0"/>
                  <a:t>.</a:t>
                </a:r>
              </a:p>
              <a:p>
                <a:r>
                  <a:rPr lang="en-US" sz="2400" dirty="0"/>
                  <a:t>	2.	 At the </a:t>
                </a:r>
                <a:r>
                  <a:rPr lang="en-US" sz="2400" i="1" dirty="0" err="1"/>
                  <a:t>i</a:t>
                </a:r>
                <a:r>
                  <a:rPr lang="en-US" sz="2400" i="1" baseline="30000" dirty="0" err="1"/>
                  <a:t>th</a:t>
                </a:r>
                <a:r>
                  <a:rPr lang="en-US" sz="2400" dirty="0"/>
                  <a:t> step, fit a simple classifier </a:t>
                </a:r>
                <a:r>
                  <a:rPr lang="en-US" sz="2400" i="1" dirty="0"/>
                  <a:t>T</a:t>
                </a:r>
                <a:r>
                  <a:rPr lang="en-US" sz="2400" baseline="30000" dirty="0"/>
                  <a:t>(</a:t>
                </a:r>
                <a:r>
                  <a:rPr lang="en-US" sz="2400" i="1" baseline="30000" dirty="0" err="1"/>
                  <a:t>i</a:t>
                </a:r>
                <a:r>
                  <a:rPr lang="en-US" sz="2400" baseline="30000" dirty="0"/>
                  <a:t>)</a:t>
                </a:r>
                <a:r>
                  <a:rPr lang="en-US" sz="2400" dirty="0"/>
                  <a:t> on weighted training data </a:t>
                </a:r>
              </a:p>
              <a:p>
                <a:endParaRPr lang="en-US" sz="2400" dirty="0"/>
              </a:p>
              <a:p>
                <a:r>
                  <a:rPr lang="en-US" sz="2400" dirty="0"/>
                  <a:t>	3. 	Update the weights: </a:t>
                </a:r>
              </a:p>
              <a:p>
                <a:r>
                  <a:rPr lang="en-US" sz="2400" dirty="0"/>
                  <a:t/>
                </a:r>
                <a:br>
                  <a:rPr lang="en-US" sz="2400" dirty="0"/>
                </a:br>
                <a:endParaRPr lang="en-US" sz="2400" dirty="0"/>
              </a:p>
              <a:p>
                <a:r>
                  <a:rPr lang="en-US" sz="2400" dirty="0"/>
                  <a:t>		where </a:t>
                </a:r>
                <a:r>
                  <a:rPr lang="en-US" sz="2400" i="1" dirty="0"/>
                  <a:t>Z</a:t>
                </a:r>
                <a:r>
                  <a:rPr lang="en-US" sz="2400" dirty="0"/>
                  <a:t> is the normalizing constant for the collection of updated weights </a:t>
                </a:r>
              </a:p>
              <a:p>
                <a:endParaRPr lang="en-US" sz="800" dirty="0"/>
              </a:p>
              <a:p>
                <a:r>
                  <a:rPr lang="en-US" sz="2400" dirty="0"/>
                  <a:t>	4. 	Update </a:t>
                </a:r>
                <a14:m>
                  <m:oMath xmlns:m="http://schemas.openxmlformats.org/officeDocument/2006/math">
                    <m:r>
                      <a:rPr lang="en-US" sz="2400" b="0" i="1" smtClean="0">
                        <a:latin typeface="Cambria Math" charset="0"/>
                      </a:rPr>
                      <m:t>𝑇</m:t>
                    </m:r>
                    <m:r>
                      <a:rPr lang="en-US" sz="2400" b="0" i="1" smtClean="0">
                        <a:latin typeface="Cambria Math" charset="0"/>
                      </a:rPr>
                      <m:t>:</m:t>
                    </m:r>
                    <m:r>
                      <a:rPr lang="en-US" sz="2400" b="0" i="1" smtClean="0">
                        <a:latin typeface="Cambria Math" charset="0"/>
                      </a:rPr>
                      <m:t>𝑇</m:t>
                    </m:r>
                    <m:r>
                      <a:rPr lang="en-US" sz="2400" b="0" i="1" smtClean="0">
                        <a:latin typeface="Cambria Math" charset="0"/>
                      </a:rPr>
                      <m:t>←</m:t>
                    </m:r>
                    <m:r>
                      <a:rPr lang="en-US" sz="2400" b="0" i="1" smtClean="0">
                        <a:latin typeface="Cambria Math" charset="0"/>
                      </a:rPr>
                      <m:t>𝑇</m:t>
                    </m:r>
                    <m:r>
                      <a:rPr lang="en-US" sz="2400" b="0" i="1" smtClean="0">
                        <a:latin typeface="Cambria Math" charset="0"/>
                      </a:rPr>
                      <m:t>+</m:t>
                    </m:r>
                    <m:sSup>
                      <m:sSupPr>
                        <m:ctrlPr>
                          <a:rPr lang="en-US" sz="2400" b="0" i="1" smtClean="0">
                            <a:latin typeface="Cambria Math" charset="0"/>
                          </a:rPr>
                        </m:ctrlPr>
                      </m:sSupPr>
                      <m:e>
                        <m:r>
                          <a:rPr lang="en-US" sz="2400" b="0" i="1" smtClean="0">
                            <a:latin typeface="Cambria Math" charset="0"/>
                          </a:rPr>
                          <m:t>𝜆</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sSup>
                      <m:sSupPr>
                        <m:ctrlPr>
                          <a:rPr lang="en-US" sz="2400" b="0" i="1" smtClean="0">
                            <a:latin typeface="Cambria Math" charset="0"/>
                          </a:rPr>
                        </m:ctrlPr>
                      </m:sSupPr>
                      <m:e>
                        <m:r>
                          <a:rPr lang="en-US" sz="2400" b="0" i="1" smtClean="0">
                            <a:latin typeface="Cambria Math" charset="0"/>
                          </a:rPr>
                          <m:t>𝑇</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oMath>
                </a14:m>
                <a:endParaRPr lang="en-US" sz="2400" b="0" dirty="0"/>
              </a:p>
              <a:p>
                <a:r>
                  <a:rPr lang="en-US" sz="2400" dirty="0"/>
                  <a:t>where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the learning rate.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295" b="-46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47</a:t>
            </a:fld>
            <a:endParaRPr lang="en-US"/>
          </a:p>
        </p:txBody>
      </p:sp>
      <p:pic>
        <p:nvPicPr>
          <p:cNvPr id="1026" name="Picture 2" descr="page22image5837264">
            <a:extLst>
              <a:ext uri="{FF2B5EF4-FFF2-40B4-BE49-F238E27FC236}">
                <a16:creationId xmlns=""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 xmlns:a16="http://schemas.microsoft.com/office/drawing/2014/main" id="{7D03F5B1-1DC7-2E47-8931-310EC7C7BBA3}"/>
              </a:ext>
            </a:extLst>
          </p:cNvPr>
          <p:cNvPicPr>
            <a:picLocks noChangeAspect="1"/>
          </p:cNvPicPr>
          <p:nvPr/>
        </p:nvPicPr>
        <p:blipFill>
          <a:blip r:embed="rId4"/>
          <a:stretch>
            <a:fillRect/>
          </a:stretch>
        </p:blipFill>
        <p:spPr>
          <a:xfrm>
            <a:off x="3698219" y="3742980"/>
            <a:ext cx="4597400" cy="863600"/>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4352085" y="2839385"/>
                <a:ext cx="37907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lit/>
                        </m:rPr>
                        <a:rPr lang="en-US" sz="2400" i="1" smtClean="0">
                          <a:solidFill>
                            <a:schemeClr val="tx1">
                              <a:lumMod val="75000"/>
                              <a:lumOff val="25000"/>
                            </a:schemeClr>
                          </a:solidFill>
                          <a:latin typeface="Cambria Math" charset="0"/>
                        </a:rPr>
                        <m:t>{</m:t>
                      </m:r>
                      <m:d>
                        <m:dPr>
                          <m:ctrlPr>
                            <a:rPr lang="en-US" sz="2400" i="1">
                              <a:solidFill>
                                <a:schemeClr val="tx1">
                                  <a:lumMod val="75000"/>
                                  <a:lumOff val="25000"/>
                                </a:schemeClr>
                              </a:solidFill>
                              <a:latin typeface="Cambria Math" charset="0"/>
                            </a:rPr>
                          </m:ctrlPr>
                        </m:dPr>
                        <m:e>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𝑤</m:t>
                              </m:r>
                            </m:e>
                            <m:sub>
                              <m:r>
                                <a:rPr lang="en-US" sz="2400" i="1">
                                  <a:solidFill>
                                    <a:schemeClr val="tx1">
                                      <a:lumMod val="75000"/>
                                      <a:lumOff val="25000"/>
                                    </a:schemeClr>
                                  </a:solidFill>
                                  <a:latin typeface="Cambria Math" charset="0"/>
                                </a:rPr>
                                <m:t>1</m:t>
                              </m:r>
                            </m:sub>
                          </m:sSub>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1</m:t>
                              </m:r>
                            </m:sub>
                          </m:sSub>
                        </m:e>
                      </m:d>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𝑁</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𝑤</m:t>
                          </m:r>
                        </m:e>
                        <m:sub>
                          <m:r>
                            <a:rPr lang="en-US" sz="2400" i="1">
                              <a:solidFill>
                                <a:schemeClr val="tx1">
                                  <a:lumMod val="75000"/>
                                  <a:lumOff val="25000"/>
                                </a:schemeClr>
                              </a:solidFill>
                              <a:latin typeface="Cambria Math" charset="0"/>
                            </a:rPr>
                            <m:t>𝑁</m:t>
                          </m:r>
                        </m:sub>
                      </m:sSub>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𝑁</m:t>
                          </m:r>
                        </m:sub>
                      </m:sSub>
                      <m:r>
                        <a:rPr lang="en-US" sz="2400" i="1">
                          <a:solidFill>
                            <a:schemeClr val="tx1">
                              <a:lumMod val="75000"/>
                              <a:lumOff val="25000"/>
                            </a:schemeClr>
                          </a:solidFill>
                          <a:latin typeface="Cambria Math" charset="0"/>
                        </a:rPr>
                        <m:t>)</m:t>
                      </m:r>
                      <m:r>
                        <m:rPr>
                          <m:lit/>
                        </m:rPr>
                        <a:rPr lang="en-US" sz="2400" i="1">
                          <a:solidFill>
                            <a:schemeClr val="tx1">
                              <a:lumMod val="75000"/>
                              <a:lumOff val="25000"/>
                            </a:schemeClr>
                          </a:solidFill>
                          <a:latin typeface="Cambria Math" charset="0"/>
                        </a:rPr>
                        <m:t>}</m:t>
                      </m:r>
                    </m:oMath>
                  </m:oMathPara>
                </a14:m>
                <a:endParaRPr lang="en-US" sz="2400" dirty="0">
                  <a:solidFill>
                    <a:schemeClr val="tx1">
                      <a:lumMod val="75000"/>
                      <a:lumOff val="25000"/>
                    </a:schemeClr>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4352085" y="2839385"/>
                <a:ext cx="3790718" cy="461665"/>
              </a:xfrm>
              <a:prstGeom prst="rect">
                <a:avLst/>
              </a:prstGeom>
              <a:blipFill rotWithShape="0">
                <a:blip r:embed="rId5"/>
                <a:stretch>
                  <a:fillRect b="-18421"/>
                </a:stretch>
              </a:blipFill>
            </p:spPr>
            <p:txBody>
              <a:bodyPr/>
              <a:lstStyle/>
              <a:p>
                <a:r>
                  <a:rPr lang="en-US">
                    <a:noFill/>
                  </a:rPr>
                  <a:t> </a:t>
                </a:r>
              </a:p>
            </p:txBody>
          </p:sp>
        </mc:Fallback>
      </mc:AlternateContent>
    </p:spTree>
    <p:extLst>
      <p:ext uri="{BB962C8B-B14F-4D97-AF65-F5344CB8AC3E}">
        <p14:creationId xmlns:p14="http://schemas.microsoft.com/office/powerpoint/2010/main" val="198418591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AdaBoost: start with equal weights </a:t>
            </a:r>
          </a:p>
        </p:txBody>
      </p:sp>
      <p:sp>
        <p:nvSpPr>
          <p:cNvPr id="5" name="Slide Number Placeholder 4"/>
          <p:cNvSpPr>
            <a:spLocks noGrp="1"/>
          </p:cNvSpPr>
          <p:nvPr>
            <p:ph type="sldNum" sz="quarter" idx="12"/>
          </p:nvPr>
        </p:nvSpPr>
        <p:spPr/>
        <p:txBody>
          <a:bodyPr/>
          <a:lstStyle/>
          <a:p>
            <a:fld id="{47445CB2-BF6F-6E49-AC61-7BDDE2E02F5B}" type="slidenum">
              <a:rPr lang="en-US" smtClean="0"/>
              <a:t>48</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143000"/>
            <a:ext cx="9144000" cy="4572000"/>
          </a:xfrm>
          <a:prstGeom prst="rect">
            <a:avLst/>
          </a:prstGeom>
        </p:spPr>
      </p:pic>
    </p:spTree>
    <p:extLst>
      <p:ext uri="{BB962C8B-B14F-4D97-AF65-F5344CB8AC3E}">
        <p14:creationId xmlns:p14="http://schemas.microsoft.com/office/powerpoint/2010/main" val="26024513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275EA22-6CBA-0C4B-B923-E25EBB71D9A2}"/>
              </a:ext>
            </a:extLst>
          </p:cNvPr>
          <p:cNvSpPr>
            <a:spLocks noGrp="1"/>
          </p:cNvSpPr>
          <p:nvPr>
            <p:ph type="title"/>
          </p:nvPr>
        </p:nvSpPr>
        <p:spPr/>
        <p:txBody>
          <a:bodyPr/>
          <a:lstStyle/>
          <a:p>
            <a:r>
              <a:rPr lang="en-US" dirty="0"/>
              <a:t>AdaBoost: fit a simple decision tree</a:t>
            </a:r>
          </a:p>
        </p:txBody>
      </p:sp>
      <p:sp>
        <p:nvSpPr>
          <p:cNvPr id="4" name="Slide Number Placeholder 3">
            <a:extLst>
              <a:ext uri="{FF2B5EF4-FFF2-40B4-BE49-F238E27FC236}">
                <a16:creationId xmlns="" xmlns:a16="http://schemas.microsoft.com/office/drawing/2014/main" id="{B623C570-4374-7F49-A98D-7793BBAF0AF4}"/>
              </a:ext>
            </a:extLst>
          </p:cNvPr>
          <p:cNvSpPr>
            <a:spLocks noGrp="1"/>
          </p:cNvSpPr>
          <p:nvPr>
            <p:ph type="sldNum" sz="quarter" idx="12"/>
          </p:nvPr>
        </p:nvSpPr>
        <p:spPr/>
        <p:txBody>
          <a:bodyPr/>
          <a:lstStyle/>
          <a:p>
            <a:fld id="{47445CB2-BF6F-6E49-AC61-7BDDE2E02F5B}" type="slidenum">
              <a:rPr lang="en-US" smtClean="0"/>
              <a:t>49</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143000"/>
            <a:ext cx="9144000" cy="4572000"/>
          </a:xfrm>
          <a:prstGeom prst="rect">
            <a:avLst/>
          </a:prstGeom>
        </p:spPr>
      </p:pic>
    </p:spTree>
    <p:extLst>
      <p:ext uri="{BB962C8B-B14F-4D97-AF65-F5344CB8AC3E}">
        <p14:creationId xmlns:p14="http://schemas.microsoft.com/office/powerpoint/2010/main" val="20413764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Bags and Forests of Trees </a:t>
            </a:r>
            <a:endParaRPr lang="en-US" dirty="0">
              <a:effectLst/>
            </a:endParaRPr>
          </a:p>
        </p:txBody>
      </p:sp>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pPr marL="342900" indent="-342900">
              <a:buFont typeface="Arial" charset="0"/>
              <a:buChar char="•"/>
            </a:pPr>
            <a:r>
              <a:rPr lang="en-US" sz="2400" dirty="0"/>
              <a:t>Last time we examined how the short-comings of single decision tree models can be overcome by ensemble methods - making one model out of many trees. </a:t>
            </a:r>
          </a:p>
          <a:p>
            <a:pPr marL="342900" indent="-342900">
              <a:buFont typeface="Arial" charset="0"/>
              <a:buChar char="•"/>
            </a:pPr>
            <a:endParaRPr lang="en-US" sz="2400" dirty="0"/>
          </a:p>
          <a:p>
            <a:pPr marL="342900" indent="-342900">
              <a:buFont typeface="Arial" charset="0"/>
              <a:buChar char="•"/>
            </a:pPr>
            <a:r>
              <a:rPr lang="en-US" sz="2400" dirty="0"/>
              <a:t>We focused on the problem of training large trees, these models have low bias but high variance. </a:t>
            </a:r>
          </a:p>
          <a:p>
            <a:pPr marL="342900" indent="-342900">
              <a:buFont typeface="Arial" charset="0"/>
              <a:buChar char="•"/>
            </a:pPr>
            <a:endParaRPr lang="en-US" sz="2400" dirty="0"/>
          </a:p>
          <a:p>
            <a:pPr marL="342900" indent="-342900">
              <a:buFont typeface="Arial" charset="0"/>
              <a:buChar char="•"/>
            </a:pPr>
            <a:r>
              <a:rPr lang="en-US" sz="2400" dirty="0"/>
              <a:t>We compensated by training an ensemble of full decision trees and then averaging their predictions - thereby reducing the variance of our final model.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5</a:t>
            </a:fld>
            <a:endParaRPr lang="en-US"/>
          </a:p>
        </p:txBody>
      </p:sp>
    </p:spTree>
    <p:extLst>
      <p:ext uri="{BB962C8B-B14F-4D97-AF65-F5344CB8AC3E}">
        <p14:creationId xmlns:p14="http://schemas.microsoft.com/office/powerpoint/2010/main" val="305445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63E21DA-D40A-694E-A4DF-B2E254D3B6A3}"/>
              </a:ext>
            </a:extLst>
          </p:cNvPr>
          <p:cNvSpPr>
            <a:spLocks noGrp="1"/>
          </p:cNvSpPr>
          <p:nvPr>
            <p:ph type="title"/>
          </p:nvPr>
        </p:nvSpPr>
        <p:spPr/>
        <p:txBody>
          <a:bodyPr/>
          <a:lstStyle/>
          <a:p>
            <a:r>
              <a:rPr lang="en-US" dirty="0"/>
              <a:t>AdaBoost: update the weights</a:t>
            </a:r>
          </a:p>
        </p:txBody>
      </p:sp>
      <p:sp>
        <p:nvSpPr>
          <p:cNvPr id="4" name="Slide Number Placeholder 3">
            <a:extLst>
              <a:ext uri="{FF2B5EF4-FFF2-40B4-BE49-F238E27FC236}">
                <a16:creationId xmlns="" xmlns:a16="http://schemas.microsoft.com/office/drawing/2014/main" id="{59CAA1B5-04CE-2D42-ABD4-FF6D388261E2}"/>
              </a:ext>
            </a:extLst>
          </p:cNvPr>
          <p:cNvSpPr>
            <a:spLocks noGrp="1"/>
          </p:cNvSpPr>
          <p:nvPr>
            <p:ph type="sldNum" sz="quarter" idx="12"/>
          </p:nvPr>
        </p:nvSpPr>
        <p:spPr/>
        <p:txBody>
          <a:bodyPr/>
          <a:lstStyle/>
          <a:p>
            <a:fld id="{47445CB2-BF6F-6E49-AC61-7BDDE2E02F5B}" type="slidenum">
              <a:rPr lang="en-US" smtClean="0"/>
              <a:t>50</a:t>
            </a:fld>
            <a:endParaRPr lang="en-US"/>
          </a:p>
        </p:txBody>
      </p:sp>
      <p:pic>
        <p:nvPicPr>
          <p:cNvPr id="5" name="Picture 4">
            <a:extLst>
              <a:ext uri="{FF2B5EF4-FFF2-40B4-BE49-F238E27FC236}">
                <a16:creationId xmlns="" xmlns:a16="http://schemas.microsoft.com/office/drawing/2014/main" id="{47AC40CA-824B-D443-B8BF-011B58F9579F}"/>
              </a:ext>
            </a:extLst>
          </p:cNvPr>
          <p:cNvPicPr>
            <a:picLocks noChangeAspect="1"/>
          </p:cNvPicPr>
          <p:nvPr/>
        </p:nvPicPr>
        <p:blipFill>
          <a:blip r:embed="rId2"/>
          <a:stretch>
            <a:fillRect/>
          </a:stretch>
        </p:blipFill>
        <p:spPr>
          <a:xfrm>
            <a:off x="3719991" y="5537200"/>
            <a:ext cx="4597400" cy="8636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143000"/>
            <a:ext cx="9144000" cy="4572000"/>
          </a:xfrm>
          <a:prstGeom prst="rect">
            <a:avLst/>
          </a:prstGeom>
        </p:spPr>
      </p:pic>
    </p:spTree>
    <p:extLst>
      <p:ext uri="{BB962C8B-B14F-4D97-AF65-F5344CB8AC3E}">
        <p14:creationId xmlns:p14="http://schemas.microsoft.com/office/powerpoint/2010/main" val="55032818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sz="3100" dirty="0"/>
              <a:t>AdaBoost: fit another simple decision tree on re-weighted data</a:t>
            </a:r>
          </a:p>
        </p:txBody>
      </p:sp>
      <p:sp>
        <p:nvSpPr>
          <p:cNvPr id="5" name="Slide Number Placeholder 4"/>
          <p:cNvSpPr>
            <a:spLocks noGrp="1"/>
          </p:cNvSpPr>
          <p:nvPr>
            <p:ph type="sldNum" sz="quarter" idx="12"/>
          </p:nvPr>
        </p:nvSpPr>
        <p:spPr/>
        <p:txBody>
          <a:bodyPr/>
          <a:lstStyle/>
          <a:p>
            <a:fld id="{47445CB2-BF6F-6E49-AC61-7BDDE2E02F5B}" type="slidenum">
              <a:rPr lang="en-US" smtClean="0"/>
              <a:t>51</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143000"/>
            <a:ext cx="9144000" cy="4572000"/>
          </a:xfrm>
          <a:prstGeom prst="rect">
            <a:avLst/>
          </a:prstGeom>
        </p:spPr>
      </p:pic>
    </p:spTree>
    <p:extLst>
      <p:ext uri="{BB962C8B-B14F-4D97-AF65-F5344CB8AC3E}">
        <p14:creationId xmlns:p14="http://schemas.microsoft.com/office/powerpoint/2010/main" val="3336860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AdaBoost: add the new model to the ensemble</a:t>
            </a:r>
          </a:p>
        </p:txBody>
      </p:sp>
      <p:sp>
        <p:nvSpPr>
          <p:cNvPr id="5" name="Slide Number Placeholder 4"/>
          <p:cNvSpPr>
            <a:spLocks noGrp="1"/>
          </p:cNvSpPr>
          <p:nvPr>
            <p:ph type="sldNum" sz="quarter" idx="12"/>
          </p:nvPr>
        </p:nvSpPr>
        <p:spPr/>
        <p:txBody>
          <a:bodyPr/>
          <a:lstStyle/>
          <a:p>
            <a:fld id="{47445CB2-BF6F-6E49-AC61-7BDDE2E02F5B}" type="slidenum">
              <a:rPr lang="en-US" smtClean="0"/>
              <a:t>52</a:t>
            </a:fld>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 xmlns:a16="http://schemas.microsoft.com/office/drawing/2014/main" id="{F3BE35DE-2056-DE44-940C-53B47E6D4D9B}"/>
                  </a:ext>
                </a:extLst>
              </p:cNvPr>
              <p:cNvSpPr/>
              <p:nvPr/>
            </p:nvSpPr>
            <p:spPr>
              <a:xfrm>
                <a:off x="4781887" y="5476505"/>
                <a:ext cx="3001399" cy="47699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𝑇</m:t>
                      </m:r>
                      <m:r>
                        <a:rPr lang="en-US" sz="2400" i="1">
                          <a:latin typeface="Cambria Math" charset="0"/>
                        </a:rPr>
                        <m:t>←</m:t>
                      </m:r>
                      <m:r>
                        <a:rPr lang="en-US" sz="2400" i="1">
                          <a:latin typeface="Cambria Math" charset="0"/>
                        </a:rPr>
                        <m:t>𝑇</m:t>
                      </m:r>
                      <m:r>
                        <a:rPr lang="en-US" sz="2400" i="1">
                          <a:latin typeface="Cambria Math" charset="0"/>
                        </a:rPr>
                        <m:t>+</m:t>
                      </m:r>
                      <m:sSup>
                        <m:sSupPr>
                          <m:ctrlPr>
                            <a:rPr lang="en-US" sz="2400" i="1">
                              <a:latin typeface="Cambria Math" charset="0"/>
                            </a:rPr>
                          </m:ctrlPr>
                        </m:sSupPr>
                        <m:e>
                          <m:r>
                            <a:rPr lang="en-US" sz="2400" i="1">
                              <a:latin typeface="Cambria Math" charset="0"/>
                            </a:rPr>
                            <m:t>𝜆</m:t>
                          </m:r>
                        </m:e>
                        <m:sup>
                          <m:r>
                            <a:rPr lang="en-US" sz="2400" i="1">
                              <a:latin typeface="Cambria Math" charset="0"/>
                            </a:rPr>
                            <m:t>(</m:t>
                          </m:r>
                          <m:r>
                            <a:rPr lang="en-US" sz="2400" i="1">
                              <a:latin typeface="Cambria Math" charset="0"/>
                            </a:rPr>
                            <m:t>𝑖</m:t>
                          </m:r>
                          <m:r>
                            <a:rPr lang="en-US" sz="2400" i="1">
                              <a:latin typeface="Cambria Math" charset="0"/>
                            </a:rPr>
                            <m:t>)</m:t>
                          </m:r>
                        </m:sup>
                      </m:sSup>
                      <m:sSup>
                        <m:sSupPr>
                          <m:ctrlPr>
                            <a:rPr lang="en-US" sz="2400" i="1">
                              <a:latin typeface="Cambria Math" charset="0"/>
                            </a:rPr>
                          </m:ctrlPr>
                        </m:sSupPr>
                        <m:e>
                          <m:r>
                            <a:rPr lang="en-US" sz="2400" i="1">
                              <a:latin typeface="Cambria Math" charset="0"/>
                            </a:rPr>
                            <m:t>𝑇</m:t>
                          </m:r>
                        </m:e>
                        <m:sup>
                          <m:r>
                            <a:rPr lang="en-US" sz="2400" i="1">
                              <a:latin typeface="Cambria Math" charset="0"/>
                            </a:rPr>
                            <m:t>(</m:t>
                          </m:r>
                          <m:r>
                            <a:rPr lang="en-US" sz="2400" i="1">
                              <a:latin typeface="Cambria Math" charset="0"/>
                            </a:rPr>
                            <m:t>𝑖</m:t>
                          </m:r>
                          <m:r>
                            <a:rPr lang="en-US" sz="2400" i="1">
                              <a:latin typeface="Cambria Math" charset="0"/>
                            </a:rPr>
                            <m:t>)</m:t>
                          </m:r>
                        </m:sup>
                      </m:sSup>
                    </m:oMath>
                  </m:oMathPara>
                </a14:m>
                <a:endParaRPr lang="en-US" sz="2400" dirty="0"/>
              </a:p>
            </p:txBody>
          </p:sp>
        </mc:Choice>
        <mc:Fallback xmlns="">
          <p:sp>
            <p:nvSpPr>
              <p:cNvPr id="7" name="Rectangle 6">
                <a:extLst>
                  <a:ext uri="{FF2B5EF4-FFF2-40B4-BE49-F238E27FC236}">
                    <a16:creationId xmlns:a16="http://schemas.microsoft.com/office/drawing/2014/main" id="{F3BE35DE-2056-DE44-940C-53B47E6D4D9B}"/>
                  </a:ext>
                </a:extLst>
              </p:cNvPr>
              <p:cNvSpPr>
                <a:spLocks noRot="1" noChangeAspect="1" noMove="1" noResize="1" noEditPoints="1" noAdjustHandles="1" noChangeArrowheads="1" noChangeShapeType="1" noTextEdit="1"/>
              </p:cNvSpPr>
              <p:nvPr/>
            </p:nvSpPr>
            <p:spPr>
              <a:xfrm>
                <a:off x="4781887" y="5476505"/>
                <a:ext cx="3001399" cy="476990"/>
              </a:xfrm>
              <a:prstGeom prst="rect">
                <a:avLst/>
              </a:prstGeom>
              <a:blipFill>
                <a:blip r:embed="rId3"/>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1157514"/>
            <a:ext cx="9144000" cy="4572000"/>
          </a:xfrm>
          <a:prstGeom prst="rect">
            <a:avLst/>
          </a:prstGeom>
        </p:spPr>
      </p:pic>
    </p:spTree>
    <p:extLst>
      <p:ext uri="{BB962C8B-B14F-4D97-AF65-F5344CB8AC3E}">
        <p14:creationId xmlns:p14="http://schemas.microsoft.com/office/powerpoint/2010/main" val="119109125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63E21DA-D40A-694E-A4DF-B2E254D3B6A3}"/>
              </a:ext>
            </a:extLst>
          </p:cNvPr>
          <p:cNvSpPr>
            <a:spLocks noGrp="1"/>
          </p:cNvSpPr>
          <p:nvPr>
            <p:ph type="title"/>
          </p:nvPr>
        </p:nvSpPr>
        <p:spPr/>
        <p:txBody>
          <a:bodyPr/>
          <a:lstStyle/>
          <a:p>
            <a:r>
              <a:rPr lang="en-US" dirty="0"/>
              <a:t>AdaBoost: update the weights</a:t>
            </a:r>
          </a:p>
        </p:txBody>
      </p:sp>
      <p:sp>
        <p:nvSpPr>
          <p:cNvPr id="4" name="Slide Number Placeholder 3">
            <a:extLst>
              <a:ext uri="{FF2B5EF4-FFF2-40B4-BE49-F238E27FC236}">
                <a16:creationId xmlns="" xmlns:a16="http://schemas.microsoft.com/office/drawing/2014/main" id="{59CAA1B5-04CE-2D42-ABD4-FF6D388261E2}"/>
              </a:ext>
            </a:extLst>
          </p:cNvPr>
          <p:cNvSpPr>
            <a:spLocks noGrp="1"/>
          </p:cNvSpPr>
          <p:nvPr>
            <p:ph type="sldNum" sz="quarter" idx="12"/>
          </p:nvPr>
        </p:nvSpPr>
        <p:spPr/>
        <p:txBody>
          <a:bodyPr/>
          <a:lstStyle/>
          <a:p>
            <a:fld id="{47445CB2-BF6F-6E49-AC61-7BDDE2E02F5B}" type="slidenum">
              <a:rPr lang="en-US" smtClean="0"/>
              <a:t>53</a:t>
            </a:fld>
            <a:endParaRPr lang="en-US"/>
          </a:p>
        </p:txBody>
      </p:sp>
      <p:pic>
        <p:nvPicPr>
          <p:cNvPr id="5" name="Picture 4">
            <a:extLst>
              <a:ext uri="{FF2B5EF4-FFF2-40B4-BE49-F238E27FC236}">
                <a16:creationId xmlns="" xmlns:a16="http://schemas.microsoft.com/office/drawing/2014/main" id="{47AC40CA-824B-D443-B8BF-011B58F9579F}"/>
              </a:ext>
            </a:extLst>
          </p:cNvPr>
          <p:cNvPicPr>
            <a:picLocks noChangeAspect="1"/>
          </p:cNvPicPr>
          <p:nvPr/>
        </p:nvPicPr>
        <p:blipFill>
          <a:blip r:embed="rId2"/>
          <a:stretch>
            <a:fillRect/>
          </a:stretch>
        </p:blipFill>
        <p:spPr>
          <a:xfrm>
            <a:off x="3719991" y="5537200"/>
            <a:ext cx="4597400" cy="8636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143000"/>
            <a:ext cx="9144000" cy="4572000"/>
          </a:xfrm>
          <a:prstGeom prst="rect">
            <a:avLst/>
          </a:prstGeom>
        </p:spPr>
      </p:pic>
    </p:spTree>
    <p:extLst>
      <p:ext uri="{BB962C8B-B14F-4D97-AF65-F5344CB8AC3E}">
        <p14:creationId xmlns:p14="http://schemas.microsoft.com/office/powerpoint/2010/main" val="75723671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sz="3100" dirty="0"/>
              <a:t>AdaBoost: fit a third, simple decision tree on re-weighted data</a:t>
            </a:r>
          </a:p>
        </p:txBody>
      </p:sp>
      <p:sp>
        <p:nvSpPr>
          <p:cNvPr id="5" name="Slide Number Placeholder 4"/>
          <p:cNvSpPr>
            <a:spLocks noGrp="1"/>
          </p:cNvSpPr>
          <p:nvPr>
            <p:ph type="sldNum" sz="quarter" idx="12"/>
          </p:nvPr>
        </p:nvSpPr>
        <p:spPr/>
        <p:txBody>
          <a:bodyPr/>
          <a:lstStyle/>
          <a:p>
            <a:fld id="{47445CB2-BF6F-6E49-AC61-7BDDE2E02F5B}" type="slidenum">
              <a:rPr lang="en-US" smtClean="0"/>
              <a:t>54</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143000"/>
            <a:ext cx="9144000" cy="4572000"/>
          </a:xfrm>
          <a:prstGeom prst="rect">
            <a:avLst/>
          </a:prstGeom>
        </p:spPr>
      </p:pic>
    </p:spTree>
    <p:extLst>
      <p:ext uri="{BB962C8B-B14F-4D97-AF65-F5344CB8AC3E}">
        <p14:creationId xmlns:p14="http://schemas.microsoft.com/office/powerpoint/2010/main" val="55789916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AdaBoost: add the new model to the ensemble, repeat…</a:t>
            </a:r>
          </a:p>
        </p:txBody>
      </p:sp>
      <p:sp>
        <p:nvSpPr>
          <p:cNvPr id="5" name="Slide Number Placeholder 4"/>
          <p:cNvSpPr>
            <a:spLocks noGrp="1"/>
          </p:cNvSpPr>
          <p:nvPr>
            <p:ph type="sldNum" sz="quarter" idx="12"/>
          </p:nvPr>
        </p:nvSpPr>
        <p:spPr/>
        <p:txBody>
          <a:bodyPr/>
          <a:lstStyle/>
          <a:p>
            <a:fld id="{47445CB2-BF6F-6E49-AC61-7BDDE2E02F5B}" type="slidenum">
              <a:rPr lang="en-US" smtClean="0"/>
              <a:t>55</a:t>
            </a:fld>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 xmlns:a16="http://schemas.microsoft.com/office/drawing/2014/main" id="{F3BE35DE-2056-DE44-940C-53B47E6D4D9B}"/>
                  </a:ext>
                </a:extLst>
              </p:cNvPr>
              <p:cNvSpPr/>
              <p:nvPr/>
            </p:nvSpPr>
            <p:spPr>
              <a:xfrm>
                <a:off x="4781887" y="5476505"/>
                <a:ext cx="3001399" cy="47699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𝑇</m:t>
                      </m:r>
                      <m:r>
                        <a:rPr lang="en-US" sz="2400" i="1">
                          <a:latin typeface="Cambria Math" charset="0"/>
                        </a:rPr>
                        <m:t>←</m:t>
                      </m:r>
                      <m:r>
                        <a:rPr lang="en-US" sz="2400" i="1">
                          <a:latin typeface="Cambria Math" charset="0"/>
                        </a:rPr>
                        <m:t>𝑇</m:t>
                      </m:r>
                      <m:r>
                        <a:rPr lang="en-US" sz="2400" i="1">
                          <a:latin typeface="Cambria Math" charset="0"/>
                        </a:rPr>
                        <m:t>+</m:t>
                      </m:r>
                      <m:sSup>
                        <m:sSupPr>
                          <m:ctrlPr>
                            <a:rPr lang="en-US" sz="2400" i="1">
                              <a:latin typeface="Cambria Math" charset="0"/>
                            </a:rPr>
                          </m:ctrlPr>
                        </m:sSupPr>
                        <m:e>
                          <m:r>
                            <a:rPr lang="en-US" sz="2400" i="1">
                              <a:latin typeface="Cambria Math" charset="0"/>
                            </a:rPr>
                            <m:t>𝜆</m:t>
                          </m:r>
                        </m:e>
                        <m:sup>
                          <m:r>
                            <a:rPr lang="en-US" sz="2400" i="1">
                              <a:latin typeface="Cambria Math" charset="0"/>
                            </a:rPr>
                            <m:t>(</m:t>
                          </m:r>
                          <m:r>
                            <a:rPr lang="en-US" sz="2400" i="1">
                              <a:latin typeface="Cambria Math" charset="0"/>
                            </a:rPr>
                            <m:t>𝑖</m:t>
                          </m:r>
                          <m:r>
                            <a:rPr lang="en-US" sz="2400" i="1">
                              <a:latin typeface="Cambria Math" charset="0"/>
                            </a:rPr>
                            <m:t>)</m:t>
                          </m:r>
                        </m:sup>
                      </m:sSup>
                      <m:sSup>
                        <m:sSupPr>
                          <m:ctrlPr>
                            <a:rPr lang="en-US" sz="2400" i="1">
                              <a:latin typeface="Cambria Math" charset="0"/>
                            </a:rPr>
                          </m:ctrlPr>
                        </m:sSupPr>
                        <m:e>
                          <m:r>
                            <a:rPr lang="en-US" sz="2400" i="1">
                              <a:latin typeface="Cambria Math" charset="0"/>
                            </a:rPr>
                            <m:t>𝑇</m:t>
                          </m:r>
                        </m:e>
                        <m:sup>
                          <m:r>
                            <a:rPr lang="en-US" sz="2400" i="1">
                              <a:latin typeface="Cambria Math" charset="0"/>
                            </a:rPr>
                            <m:t>(</m:t>
                          </m:r>
                          <m:r>
                            <a:rPr lang="en-US" sz="2400" i="1">
                              <a:latin typeface="Cambria Math" charset="0"/>
                            </a:rPr>
                            <m:t>𝑖</m:t>
                          </m:r>
                          <m:r>
                            <a:rPr lang="en-US" sz="2400" i="1">
                              <a:latin typeface="Cambria Math" charset="0"/>
                            </a:rPr>
                            <m:t>)</m:t>
                          </m:r>
                        </m:sup>
                      </m:sSup>
                    </m:oMath>
                  </m:oMathPara>
                </a14:m>
                <a:endParaRPr lang="en-US" sz="2400" dirty="0"/>
              </a:p>
            </p:txBody>
          </p:sp>
        </mc:Choice>
        <mc:Fallback xmlns="">
          <p:sp>
            <p:nvSpPr>
              <p:cNvPr id="7" name="Rectangle 6">
                <a:extLst>
                  <a:ext uri="{FF2B5EF4-FFF2-40B4-BE49-F238E27FC236}">
                    <a16:creationId xmlns:a16="http://schemas.microsoft.com/office/drawing/2014/main" id="{F3BE35DE-2056-DE44-940C-53B47E6D4D9B}"/>
                  </a:ext>
                </a:extLst>
              </p:cNvPr>
              <p:cNvSpPr>
                <a:spLocks noRot="1" noChangeAspect="1" noMove="1" noResize="1" noEditPoints="1" noAdjustHandles="1" noChangeArrowheads="1" noChangeShapeType="1" noTextEdit="1"/>
              </p:cNvSpPr>
              <p:nvPr/>
            </p:nvSpPr>
            <p:spPr>
              <a:xfrm>
                <a:off x="4781887" y="5476505"/>
                <a:ext cx="3001399" cy="476990"/>
              </a:xfrm>
              <a:prstGeom prst="rect">
                <a:avLst/>
              </a:prstGeom>
              <a:blipFill>
                <a:blip r:embed="rId2"/>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143000"/>
            <a:ext cx="9144000" cy="4572000"/>
          </a:xfrm>
          <a:prstGeom prst="rect">
            <a:avLst/>
          </a:prstGeom>
        </p:spPr>
      </p:pic>
    </p:spTree>
    <p:extLst>
      <p:ext uri="{BB962C8B-B14F-4D97-AF65-F5344CB8AC3E}">
        <p14:creationId xmlns:p14="http://schemas.microsoft.com/office/powerpoint/2010/main" val="200320263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Choosing the Learning Rate </a:t>
            </a:r>
            <a:endParaRPr lang="en-US" dirty="0">
              <a:effectLst/>
            </a:endParaRPr>
          </a:p>
        </p:txBody>
      </p:sp>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Unlike in the case of gradient boosting for regression, we can analytically solve for the optimal learning rate for AdaBoost, by optimizing: </a:t>
            </a:r>
          </a:p>
          <a:p>
            <a:endParaRPr lang="en-US" sz="2400" dirty="0">
              <a:effectLst/>
            </a:endParaRPr>
          </a:p>
          <a:p>
            <a:endParaRPr lang="en-US" sz="2400" dirty="0"/>
          </a:p>
          <a:p>
            <a:endParaRPr lang="en-US" sz="2400" dirty="0">
              <a:effectLst/>
            </a:endParaRPr>
          </a:p>
          <a:p>
            <a:r>
              <a:rPr lang="en-US" sz="2400" dirty="0"/>
              <a:t>Doing so, we get that </a:t>
            </a:r>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56</a:t>
            </a:fld>
            <a:endParaRPr lang="en-US"/>
          </a:p>
        </p:txBody>
      </p:sp>
      <p:pic>
        <p:nvPicPr>
          <p:cNvPr id="1026" name="Picture 2" descr="page22image5837264">
            <a:extLst>
              <a:ext uri="{FF2B5EF4-FFF2-40B4-BE49-F238E27FC236}">
                <a16:creationId xmlns="" xmlns:a16="http://schemas.microsoft.com/office/drawing/2014/main"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9036D19A-FFE0-4F40-828C-EBAE14D41A24}"/>
              </a:ext>
            </a:extLst>
          </p:cNvPr>
          <p:cNvPicPr>
            <a:picLocks noChangeAspect="1"/>
          </p:cNvPicPr>
          <p:nvPr/>
        </p:nvPicPr>
        <p:blipFill>
          <a:blip r:embed="rId3"/>
          <a:stretch>
            <a:fillRect/>
          </a:stretch>
        </p:blipFill>
        <p:spPr>
          <a:xfrm>
            <a:off x="2764064" y="2331643"/>
            <a:ext cx="7099300" cy="1231900"/>
          </a:xfrm>
          <a:prstGeom prst="rect">
            <a:avLst/>
          </a:prstGeom>
        </p:spPr>
      </p:pic>
      <p:pic>
        <p:nvPicPr>
          <p:cNvPr id="7" name="Picture 6">
            <a:extLst>
              <a:ext uri="{FF2B5EF4-FFF2-40B4-BE49-F238E27FC236}">
                <a16:creationId xmlns="" xmlns:a16="http://schemas.microsoft.com/office/drawing/2014/main" id="{0BB6E14F-CE8B-2E43-A4A5-84BDFAA1B283}"/>
              </a:ext>
            </a:extLst>
          </p:cNvPr>
          <p:cNvPicPr>
            <a:picLocks noChangeAspect="1"/>
          </p:cNvPicPr>
          <p:nvPr/>
        </p:nvPicPr>
        <p:blipFill>
          <a:blip r:embed="rId4"/>
          <a:stretch>
            <a:fillRect/>
          </a:stretch>
        </p:blipFill>
        <p:spPr>
          <a:xfrm>
            <a:off x="2178050" y="4373302"/>
            <a:ext cx="7835900" cy="1320800"/>
          </a:xfrm>
          <a:prstGeom prst="rect">
            <a:avLst/>
          </a:prstGeom>
        </p:spPr>
      </p:pic>
    </p:spTree>
    <p:extLst>
      <p:ext uri="{BB962C8B-B14F-4D97-AF65-F5344CB8AC3E}">
        <p14:creationId xmlns:p14="http://schemas.microsoft.com/office/powerpoint/2010/main" val="104985382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Boosting</a:t>
            </a:r>
          </a:p>
        </p:txBody>
      </p:sp>
      <p:sp>
        <p:nvSpPr>
          <p:cNvPr id="3" name="Content Placeholder 2"/>
          <p:cNvSpPr>
            <a:spLocks noGrp="1"/>
          </p:cNvSpPr>
          <p:nvPr>
            <p:ph idx="1"/>
          </p:nvPr>
        </p:nvSpPr>
        <p:spPr/>
        <p:txBody>
          <a:bodyPr/>
          <a:lstStyle/>
          <a:p>
            <a:pPr>
              <a:spcAft>
                <a:spcPts val="1200"/>
              </a:spcAft>
            </a:pPr>
            <a:r>
              <a:rPr lang="en-US" dirty="0"/>
              <a:t>There are few implementations on boosting: </a:t>
            </a:r>
          </a:p>
          <a:p>
            <a:pPr marL="457200" indent="-457200">
              <a:spcAft>
                <a:spcPts val="1200"/>
              </a:spcAft>
              <a:buFont typeface="Arial" charset="0"/>
              <a:buChar char="•"/>
            </a:pPr>
            <a:r>
              <a:rPr lang="en-US" sz="2400" dirty="0" err="1"/>
              <a:t>XGBoost</a:t>
            </a:r>
            <a:r>
              <a:rPr lang="en-US" sz="2400" dirty="0"/>
              <a:t>:  An efficient Gradient Boosting Decision </a:t>
            </a:r>
          </a:p>
          <a:p>
            <a:pPr marL="457200" indent="-457200">
              <a:spcAft>
                <a:spcPts val="1200"/>
              </a:spcAft>
              <a:buFont typeface="Arial" charset="0"/>
              <a:buChar char="•"/>
            </a:pPr>
            <a:r>
              <a:rPr lang="en-US" sz="2400" dirty="0"/>
              <a:t>LGBM: Light Gradient Boosted Machines. It is a library for training GBMs developed by Microsoft, and it competes with </a:t>
            </a:r>
            <a:r>
              <a:rPr lang="en-US" sz="2400" dirty="0" err="1"/>
              <a:t>XGBoost</a:t>
            </a:r>
            <a:endParaRPr lang="en-US" sz="2400" dirty="0"/>
          </a:p>
          <a:p>
            <a:pPr marL="457200" indent="-457200">
              <a:spcAft>
                <a:spcPts val="1200"/>
              </a:spcAft>
              <a:buFont typeface="Arial" charset="0"/>
              <a:buChar char="•"/>
            </a:pPr>
            <a:r>
              <a:rPr lang="en-US" sz="2400" dirty="0" err="1"/>
              <a:t>CatBoost</a:t>
            </a:r>
            <a:r>
              <a:rPr lang="en-US" sz="2400" dirty="0"/>
              <a:t>: A new library for Gradient Boosting Decision Trees, offering appropriate handling of categorical features</a:t>
            </a:r>
          </a:p>
        </p:txBody>
      </p:sp>
      <p:sp>
        <p:nvSpPr>
          <p:cNvPr id="4" name="Slide Number Placeholder 3"/>
          <p:cNvSpPr>
            <a:spLocks noGrp="1"/>
          </p:cNvSpPr>
          <p:nvPr>
            <p:ph type="sldNum" sz="quarter" idx="12"/>
          </p:nvPr>
        </p:nvSpPr>
        <p:spPr/>
        <p:txBody>
          <a:bodyPr/>
          <a:lstStyle/>
          <a:p>
            <a:fld id="{47445CB2-BF6F-6E49-AC61-7BDDE2E02F5B}" type="slidenum">
              <a:rPr lang="en-US" smtClean="0"/>
              <a:t>57</a:t>
            </a:fld>
            <a:endParaRPr lang="en-US"/>
          </a:p>
        </p:txBody>
      </p:sp>
      <p:sp>
        <p:nvSpPr>
          <p:cNvPr id="5" name="TextBox 4"/>
          <p:cNvSpPr txBox="1"/>
          <p:nvPr/>
        </p:nvSpPr>
        <p:spPr>
          <a:xfrm>
            <a:off x="4327808" y="4748406"/>
            <a:ext cx="3338222" cy="584775"/>
          </a:xfrm>
          <a:prstGeom prst="rect">
            <a:avLst/>
          </a:prstGeom>
          <a:solidFill>
            <a:schemeClr val="tx2">
              <a:lumMod val="20000"/>
              <a:lumOff val="80000"/>
            </a:schemeClr>
          </a:solidFill>
        </p:spPr>
        <p:txBody>
          <a:bodyPr wrap="none" rtlCol="0">
            <a:spAutoFit/>
          </a:bodyPr>
          <a:lstStyle/>
          <a:p>
            <a:r>
              <a:rPr lang="en-US" sz="3200"/>
              <a:t>ADVANCED TOPICS</a:t>
            </a:r>
            <a:endParaRPr lang="en-US" sz="3200" dirty="0"/>
          </a:p>
        </p:txBody>
      </p:sp>
    </p:spTree>
    <p:extLst>
      <p:ext uri="{BB962C8B-B14F-4D97-AF65-F5344CB8AC3E}">
        <p14:creationId xmlns:p14="http://schemas.microsoft.com/office/powerpoint/2010/main" val="1208526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Boosting</a:t>
            </a:r>
          </a:p>
        </p:txBody>
      </p:sp>
      <p:sp>
        <p:nvSpPr>
          <p:cNvPr id="3" name="Content Placeholder 2"/>
          <p:cNvSpPr>
            <a:spLocks noGrp="1"/>
          </p:cNvSpPr>
          <p:nvPr>
            <p:ph idx="1"/>
          </p:nvPr>
        </p:nvSpPr>
        <p:spPr/>
        <p:txBody>
          <a:bodyPr/>
          <a:lstStyle/>
          <a:p>
            <a:pPr>
              <a:spcAft>
                <a:spcPts val="1200"/>
              </a:spcAft>
            </a:pPr>
            <a:r>
              <a:rPr lang="en-US" sz="2400" dirty="0"/>
              <a:t>Increasing the number of </a:t>
            </a:r>
            <a:r>
              <a:rPr lang="en-US" sz="2400" b="1" i="1" dirty="0"/>
              <a:t>trees</a:t>
            </a:r>
            <a:r>
              <a:rPr lang="en-US" sz="2400" dirty="0"/>
              <a:t> can lead to overfitting.</a:t>
            </a:r>
          </a:p>
          <a:p>
            <a:pPr>
              <a:spcAft>
                <a:spcPts val="1200"/>
              </a:spcAft>
            </a:pPr>
            <a:endParaRPr lang="en-US" sz="2400" dirty="0"/>
          </a:p>
          <a:p>
            <a:pPr>
              <a:spcAft>
                <a:spcPts val="1200"/>
              </a:spcAft>
            </a:pPr>
            <a:r>
              <a:rPr lang="en-US" sz="2400" b="1" dirty="0"/>
              <a:t>Question</a:t>
            </a:r>
            <a:r>
              <a:rPr lang="en-US" sz="2400" dirty="0"/>
              <a:t>: Why? </a:t>
            </a:r>
          </a:p>
        </p:txBody>
      </p:sp>
      <p:sp>
        <p:nvSpPr>
          <p:cNvPr id="4" name="Slide Number Placeholder 3"/>
          <p:cNvSpPr>
            <a:spLocks noGrp="1"/>
          </p:cNvSpPr>
          <p:nvPr>
            <p:ph type="sldNum" sz="quarter" idx="12"/>
          </p:nvPr>
        </p:nvSpPr>
        <p:spPr/>
        <p:txBody>
          <a:bodyPr/>
          <a:lstStyle/>
          <a:p>
            <a:fld id="{47445CB2-BF6F-6E49-AC61-7BDDE2E02F5B}" type="slidenum">
              <a:rPr lang="en-US" smtClean="0"/>
              <a:t>58</a:t>
            </a:fld>
            <a:endParaRPr lang="en-US"/>
          </a:p>
        </p:txBody>
      </p:sp>
    </p:spTree>
    <p:extLst>
      <p:ext uri="{BB962C8B-B14F-4D97-AF65-F5344CB8AC3E}">
        <p14:creationId xmlns:p14="http://schemas.microsoft.com/office/powerpoint/2010/main" val="20323442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Bags and Forests of Trees (cont.) </a:t>
            </a:r>
            <a:endParaRPr lang="en-US" dirty="0">
              <a:effectLst/>
            </a:endParaRPr>
          </a:p>
        </p:txBody>
      </p:sp>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a:xfrm>
            <a:off x="578734" y="891250"/>
            <a:ext cx="11988088" cy="5509550"/>
          </a:xfrm>
        </p:spPr>
        <p:txBody>
          <a:bodyPr/>
          <a:lstStyle/>
          <a:p>
            <a:r>
              <a:rPr lang="en-US" sz="2400" u="sng" dirty="0"/>
              <a:t>Bagging: </a:t>
            </a:r>
          </a:p>
          <a:p>
            <a:pPr marL="342900" indent="-342900">
              <a:buFont typeface="Arial" panose="020B0604020202020204" pitchFamily="34" charset="0"/>
              <a:buChar char="•"/>
            </a:pPr>
            <a:r>
              <a:rPr lang="en-US" sz="2400" dirty="0"/>
              <a:t>create an ensemble of trees, each trained on a bootstrap sample of the training set</a:t>
            </a:r>
          </a:p>
          <a:p>
            <a:pPr marL="342900" indent="-342900">
              <a:buFont typeface="Arial" panose="020B0604020202020204" pitchFamily="34" charset="0"/>
              <a:buChar char="•"/>
            </a:pPr>
            <a:r>
              <a:rPr lang="en-US" sz="2400" dirty="0"/>
              <a:t>average the predictions.</a:t>
            </a:r>
          </a:p>
          <a:p>
            <a:r>
              <a:rPr lang="en-US" sz="2400" dirty="0"/>
              <a:t> </a:t>
            </a:r>
          </a:p>
          <a:p>
            <a:r>
              <a:rPr lang="en-US" sz="2400" u="sng" dirty="0"/>
              <a:t>Random forest: </a:t>
            </a:r>
          </a:p>
          <a:p>
            <a:pPr marL="342900" indent="-342900">
              <a:buFont typeface="Arial" panose="020B0604020202020204" pitchFamily="34" charset="0"/>
              <a:buChar char="•"/>
            </a:pPr>
            <a:r>
              <a:rPr lang="en-US" sz="2400" dirty="0"/>
              <a:t>create an ensemble of trees, each trained on a bootstrap sample of the training set</a:t>
            </a:r>
          </a:p>
          <a:p>
            <a:pPr marL="342900" indent="-342900">
              <a:buFont typeface="Arial" panose="020B0604020202020204" pitchFamily="34" charset="0"/>
              <a:buChar char="•"/>
            </a:pPr>
            <a:r>
              <a:rPr lang="en-US" sz="2400" dirty="0"/>
              <a:t>in each tree and each split, randomly select a subset of predictors, choose a predictor from this subset for splitting </a:t>
            </a:r>
          </a:p>
          <a:p>
            <a:pPr marL="342900" indent="-342900">
              <a:buFont typeface="Arial" panose="020B0604020202020204" pitchFamily="34" charset="0"/>
              <a:buChar char="•"/>
            </a:pPr>
            <a:r>
              <a:rPr lang="en-US" sz="2400" dirty="0"/>
              <a:t>average the predictions </a:t>
            </a:r>
          </a:p>
          <a:p>
            <a:endParaRPr lang="en-US" sz="2400" dirty="0"/>
          </a:p>
          <a:p>
            <a:r>
              <a:rPr lang="en-US" sz="2000" dirty="0"/>
              <a:t>Note that the ensemble building aspects of both methods are embarrassingly parallel! </a:t>
            </a:r>
            <a:endParaRPr lang="en-US" sz="20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6</a:t>
            </a:fld>
            <a:endParaRPr lang="en-US"/>
          </a:p>
        </p:txBody>
      </p:sp>
    </p:spTree>
    <p:extLst>
      <p:ext uri="{BB962C8B-B14F-4D97-AF65-F5344CB8AC3E}">
        <p14:creationId xmlns:p14="http://schemas.microsoft.com/office/powerpoint/2010/main" val="12112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 Random Forests</a:t>
            </a:r>
            <a:endParaRPr lang="en-US" dirty="0">
              <a:effectLst/>
            </a:endParaRPr>
          </a:p>
        </p:txBody>
      </p:sp>
      <p:sp>
        <p:nvSpPr>
          <p:cNvPr id="3" name="Content Placeholder 2"/>
          <p:cNvSpPr>
            <a:spLocks noGrp="1"/>
          </p:cNvSpPr>
          <p:nvPr>
            <p:ph idx="1"/>
          </p:nvPr>
        </p:nvSpPr>
        <p:spPr/>
        <p:txBody>
          <a:bodyPr/>
          <a:lstStyle/>
          <a:p>
            <a:pPr>
              <a:spcAft>
                <a:spcPts val="2400"/>
              </a:spcAft>
            </a:pPr>
            <a:r>
              <a:rPr lang="en-US" sz="2400" dirty="0"/>
              <a:t>Random forest models have multiple hyper-parameters to tune: </a:t>
            </a:r>
          </a:p>
          <a:p>
            <a:pPr marL="1200120" lvl="1" indent="-457200">
              <a:spcAft>
                <a:spcPts val="2400"/>
              </a:spcAft>
              <a:buSzPct val="90000"/>
              <a:buFont typeface="+mj-lt"/>
              <a:buAutoNum type="arabicPeriod"/>
            </a:pPr>
            <a:r>
              <a:rPr lang="en-US" sz="2400" dirty="0"/>
              <a:t>the number of predictors to randomly select at each split </a:t>
            </a:r>
          </a:p>
          <a:p>
            <a:pPr marL="1200120" lvl="1" indent="-457200">
              <a:spcAft>
                <a:spcPts val="2400"/>
              </a:spcAft>
              <a:buSzPct val="90000"/>
              <a:buFont typeface="+mj-lt"/>
              <a:buAutoNum type="arabicPeriod"/>
            </a:pPr>
            <a:r>
              <a:rPr lang="en-US" sz="2400" dirty="0"/>
              <a:t>the total number of trees in the ensemble </a:t>
            </a:r>
          </a:p>
          <a:p>
            <a:pPr marL="1200120" lvl="1" indent="-457200">
              <a:spcAft>
                <a:spcPts val="2400"/>
              </a:spcAft>
              <a:buSzPct val="90000"/>
              <a:buFont typeface="+mj-lt"/>
              <a:buAutoNum type="arabicPeriod"/>
            </a:pPr>
            <a:r>
              <a:rPr lang="en-US" sz="2400" dirty="0"/>
              <a:t>the minimum leaf node size </a:t>
            </a:r>
          </a:p>
          <a:p>
            <a:pPr>
              <a:spcAft>
                <a:spcPts val="2400"/>
              </a:spcAft>
            </a:pPr>
            <a:r>
              <a:rPr lang="en-US" sz="2400" dirty="0"/>
              <a:t>In theory, each tree in the random forest is full, but in practice this can be computationally expensive (and added redundancies in the model), thus, imposing a minimum node size is not unusual. </a:t>
            </a:r>
            <a:endParaRPr lang="en-US" sz="2400"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7</a:t>
            </a:fld>
            <a:endParaRPr lang="en-US"/>
          </a:p>
        </p:txBody>
      </p:sp>
    </p:spTree>
    <p:extLst>
      <p:ext uri="{BB962C8B-B14F-4D97-AF65-F5344CB8AC3E}">
        <p14:creationId xmlns:p14="http://schemas.microsoft.com/office/powerpoint/2010/main" val="1013095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 Random Forests</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t>There are standard (default) values for each of random forest hyper-parameters recommended by long time practitioners, but generally these parameters should be tuned through </a:t>
                </a:r>
                <a:r>
                  <a:rPr lang="en-US" sz="2400" b="1" dirty="0"/>
                  <a:t>OOB</a:t>
                </a:r>
                <a:r>
                  <a:rPr lang="en-US" sz="2400" dirty="0"/>
                  <a:t> (making them data and problem dependent). </a:t>
                </a:r>
              </a:p>
              <a:p>
                <a:pPr marL="0" lvl="1" indent="0">
                  <a:spcAft>
                    <a:spcPts val="1800"/>
                  </a:spcAft>
                  <a:buNone/>
                </a:pPr>
                <a:r>
                  <a:rPr lang="en-US" dirty="0"/>
                  <a:t>e.g. number of predictors to randomly select at each split: </a:t>
                </a:r>
              </a:p>
              <a:p>
                <a:pPr marL="342900" lvl="1" indent="-342900">
                  <a:spcAft>
                    <a:spcPts val="1800"/>
                  </a:spcAft>
                </a:pPr>
                <a:r>
                  <a:rPr lang="en-US" dirty="0"/>
                  <a:t>		</a:t>
                </a:r>
                <a14:m>
                  <m:oMath xmlns:m="http://schemas.openxmlformats.org/officeDocument/2006/math">
                    <m:r>
                      <a:rPr lang="en-US" b="0" i="1" smtClean="0">
                        <a:latin typeface="Cambria Math" charset="0"/>
                      </a:rPr>
                      <m:t>√</m:t>
                    </m:r>
                    <m:sSub>
                      <m:sSubPr>
                        <m:ctrlPr>
                          <a:rPr lang="en-US" b="0" i="1" smtClean="0">
                            <a:latin typeface="Cambria Math" charset="0"/>
                          </a:rPr>
                        </m:ctrlPr>
                      </m:sSubPr>
                      <m:e>
                        <m:r>
                          <a:rPr lang="en-US" b="0" i="1" smtClean="0">
                            <a:latin typeface="Cambria Math" charset="0"/>
                          </a:rPr>
                          <m:t>𝑁</m:t>
                        </m:r>
                      </m:e>
                      <m:sub>
                        <m:r>
                          <a:rPr lang="en-US" b="0" i="1" smtClean="0">
                            <a:latin typeface="Cambria Math" charset="0"/>
                          </a:rPr>
                          <m:t>𝑗</m:t>
                        </m:r>
                      </m:sub>
                    </m:sSub>
                  </m:oMath>
                </a14:m>
                <a:r>
                  <a:rPr lang="en-US" dirty="0"/>
                  <a:t> for classification</a:t>
                </a:r>
              </a:p>
              <a:p>
                <a:pPr marL="342900" lvl="1" indent="-342900">
                  <a:spcAft>
                    <a:spcPts val="1800"/>
                  </a:spcAft>
                </a:pPr>
                <a:r>
                  <a:rPr lang="en-US" dirty="0"/>
                  <a:t>		</a:t>
                </a:r>
                <a14:m>
                  <m:oMath xmlns:m="http://schemas.openxmlformats.org/officeDocument/2006/math">
                    <m:f>
                      <m:fPr>
                        <m:ctrlPr>
                          <a:rPr lang="en-US" b="0" i="1" smtClean="0">
                            <a:latin typeface="Cambria Math" charset="0"/>
                          </a:rPr>
                        </m:ctrlPr>
                      </m:fPr>
                      <m:num>
                        <m:r>
                          <a:rPr lang="en-US" b="0" i="1" smtClean="0">
                            <a:latin typeface="Cambria Math" charset="0"/>
                          </a:rPr>
                          <m:t>𝑁</m:t>
                        </m:r>
                      </m:num>
                      <m:den>
                        <m:r>
                          <a:rPr lang="en-US" b="0" i="1" smtClean="0">
                            <a:latin typeface="Cambria Math" charset="0"/>
                          </a:rPr>
                          <m:t>3</m:t>
                        </m:r>
                      </m:den>
                    </m:f>
                  </m:oMath>
                </a14:m>
                <a:r>
                  <a:rPr lang="en-US" dirty="0"/>
                  <a:t> for regression </a:t>
                </a:r>
                <a:endParaRPr lang="en-US" sz="2400" dirty="0"/>
              </a:p>
              <a:p>
                <a:pPr>
                  <a:spcAft>
                    <a:spcPts val="1800"/>
                  </a:spcAft>
                </a:pPr>
                <a:r>
                  <a:rPr lang="en-US" sz="2400" dirty="0"/>
                  <a:t>Using out-of-bag errors, training and cross validation can be done in a single sequence - we cease training once the out-of-bag error stabilizes </a:t>
                </a:r>
              </a:p>
              <a:p>
                <a:pPr>
                  <a:spcAft>
                    <a:spcPts val="18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004" b="-13602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8</a:t>
            </a:fld>
            <a:endParaRPr lang="en-US"/>
          </a:p>
        </p:txBody>
      </p:sp>
    </p:spTree>
    <p:extLst>
      <p:ext uri="{BB962C8B-B14F-4D97-AF65-F5344CB8AC3E}">
        <p14:creationId xmlns:p14="http://schemas.microsoft.com/office/powerpoint/2010/main" val="184438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RF</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3394242"/>
              </a:xfrm>
            </p:spPr>
            <p:txBody>
              <a:bodyPr/>
              <a:lstStyle/>
              <a:p>
                <a:pPr>
                  <a:spcAft>
                    <a:spcPts val="1800"/>
                  </a:spcAft>
                </a:pPr>
                <a:r>
                  <a:rPr lang="en-US" sz="2400" dirty="0"/>
                  <a:t>Same as with Bagging: </a:t>
                </a:r>
              </a:p>
              <a:p>
                <a:pPr>
                  <a:spcAft>
                    <a:spcPts val="1800"/>
                  </a:spcAft>
                </a:pPr>
                <a:r>
                  <a:rPr lang="en-US" sz="2400" dirty="0"/>
                  <a:t>Calculate the total amount that the RSS (for regression) or Gini index (for classification) is decreased due to splits over a given predictor, averaged over all </a:t>
                </a:r>
                <a14:m>
                  <m:oMath xmlns:m="http://schemas.openxmlformats.org/officeDocument/2006/math">
                    <m:r>
                      <a:rPr lang="en-US" sz="2400" i="1">
                        <a:latin typeface="Cambria Math" charset="0"/>
                      </a:rPr>
                      <m:t>𝐵</m:t>
                    </m:r>
                  </m:oMath>
                </a14:m>
                <a:r>
                  <a:rPr lang="en-US" sz="2400" dirty="0"/>
                  <a:t> trees. </a:t>
                </a:r>
              </a:p>
              <a:p>
                <a:pPr marL="342900" indent="-342900">
                  <a:spcAft>
                    <a:spcPts val="1200"/>
                  </a:spcAft>
                  <a:buFont typeface="Arial" charset="0"/>
                  <a:buChar char="•"/>
                </a:pPr>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3394242"/>
              </a:xfrm>
              <a:blipFill rotWithShape="0">
                <a:blip r:embed="rId2"/>
                <a:stretch>
                  <a:fillRect l="-945" t="-143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9</a:t>
            </a:fld>
            <a:endParaRPr lang="en-US"/>
          </a:p>
        </p:txBody>
      </p:sp>
    </p:spTree>
    <p:extLst>
      <p:ext uri="{BB962C8B-B14F-4D97-AF65-F5344CB8AC3E}">
        <p14:creationId xmlns:p14="http://schemas.microsoft.com/office/powerpoint/2010/main" val="1838911319"/>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16242</TotalTime>
  <Words>2307</Words>
  <Application>Microsoft Macintosh PowerPoint</Application>
  <PresentationFormat>Widescreen</PresentationFormat>
  <Paragraphs>355</Paragraphs>
  <Slides>58</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Calibri</vt:lpstr>
      <vt:lpstr>Cambria Math</vt:lpstr>
      <vt:lpstr>Karla</vt:lpstr>
      <vt:lpstr>Wingdings</vt:lpstr>
      <vt:lpstr>Arial</vt:lpstr>
      <vt:lpstr>GEC_template</vt:lpstr>
      <vt:lpstr>Lecture 17: Boosting</vt:lpstr>
      <vt:lpstr>PowerPoint Presentation</vt:lpstr>
      <vt:lpstr>PowerPoint Presentation</vt:lpstr>
      <vt:lpstr>Outline </vt:lpstr>
      <vt:lpstr>Bags and Forests of Trees </vt:lpstr>
      <vt:lpstr>Bags and Forests of Trees (cont.) </vt:lpstr>
      <vt:lpstr>Tuning Random Forests</vt:lpstr>
      <vt:lpstr>Tuning Random Forests</vt:lpstr>
      <vt:lpstr>Variable Importance for RF</vt:lpstr>
      <vt:lpstr>Variable Importance for RF</vt:lpstr>
      <vt:lpstr>Variable Importance for RF</vt:lpstr>
      <vt:lpstr>Final Thoughts on Random Forests</vt:lpstr>
      <vt:lpstr>Final Thoughts on Random Forests  (cont.)</vt:lpstr>
      <vt:lpstr>Final Thoughts on Random Forests  (cont.)</vt:lpstr>
      <vt:lpstr>More</vt:lpstr>
      <vt:lpstr>Boosting</vt:lpstr>
      <vt:lpstr>Motivation for Boosting </vt:lpstr>
      <vt:lpstr>Boosting Algorithms</vt:lpstr>
      <vt:lpstr>Gradient Boosting </vt:lpstr>
      <vt:lpstr>Gradient Boosting: the algorithm </vt:lpstr>
      <vt:lpstr>Gradient Boosting: illustration </vt:lpstr>
      <vt:lpstr>Gradient Boosting: illustration </vt:lpstr>
      <vt:lpstr>Gradient Boosting: illustration </vt:lpstr>
      <vt:lpstr>Gradient Boosting: illustration </vt:lpstr>
      <vt:lpstr>Gradient Boosting: illustration </vt:lpstr>
      <vt:lpstr>Gradient Boosting: illustration </vt:lpstr>
      <vt:lpstr>Gradient Boosting: illustration </vt:lpstr>
      <vt:lpstr>Gradient Boosting: illustration </vt:lpstr>
      <vt:lpstr>Why Does Gradient Boosting Work? </vt:lpstr>
      <vt:lpstr>Review: A Brief Sketch of Gradient Descent </vt:lpstr>
      <vt:lpstr>Review: A Brief Sketch of Gradient Descent the Algorithm</vt:lpstr>
      <vt:lpstr>Why Does Gradient Descent Work? </vt:lpstr>
      <vt:lpstr>Why Does Gradient Descent Work? </vt:lpstr>
      <vt:lpstr>Gradient Boosting as Gradient Descent </vt:lpstr>
      <vt:lpstr>Gradient Boosting as Gradient Descent (cont.) </vt:lpstr>
      <vt:lpstr>Gradient Boosting as Gradient Descent (cont.) </vt:lpstr>
      <vt:lpstr>Gradient Boosting as Gradient Descent (cont.) </vt:lpstr>
      <vt:lpstr>Choosing a Learning Rate </vt:lpstr>
      <vt:lpstr>Choosing a Learning Rate </vt:lpstr>
      <vt:lpstr>Choosing a Learning Rate </vt:lpstr>
      <vt:lpstr>PowerPoint Presentation</vt:lpstr>
      <vt:lpstr>AdaBoost</vt:lpstr>
      <vt:lpstr>Motivation for AdaBoost </vt:lpstr>
      <vt:lpstr>Motivation for AdaBoost (cont.)</vt:lpstr>
      <vt:lpstr>Gradient Descent with Exponential Loss </vt:lpstr>
      <vt:lpstr>Gradient Descent with Exponential Loss </vt:lpstr>
      <vt:lpstr>AdaBoost </vt:lpstr>
      <vt:lpstr>AdaBoost: start with equal weights </vt:lpstr>
      <vt:lpstr>AdaBoost: fit a simple decision tree</vt:lpstr>
      <vt:lpstr>AdaBoost: update the weights</vt:lpstr>
      <vt:lpstr>AdaBoost: fit another simple decision tree on re-weighted data</vt:lpstr>
      <vt:lpstr>AdaBoost: add the new model to the ensemble</vt:lpstr>
      <vt:lpstr>AdaBoost: update the weights</vt:lpstr>
      <vt:lpstr>AdaBoost: fit a third, simple decision tree on re-weighted data</vt:lpstr>
      <vt:lpstr>AdaBoost: add the new model to the ensemble, repeat…</vt:lpstr>
      <vt:lpstr>Choosing the Learning Rate </vt:lpstr>
      <vt:lpstr>Final thoughts on Boosting</vt:lpstr>
      <vt:lpstr>Final thoughts on Boosting</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Protopapas, Pavlos</dc:creator>
  <cp:lastModifiedBy>Microsoft Office User</cp:lastModifiedBy>
  <cp:revision>309</cp:revision>
  <cp:lastPrinted>2019-06-13T06:43:52Z</cp:lastPrinted>
  <dcterms:created xsi:type="dcterms:W3CDTF">2018-07-20T19:26:24Z</dcterms:created>
  <dcterms:modified xsi:type="dcterms:W3CDTF">2019-11-04T17:27:17Z</dcterms:modified>
</cp:coreProperties>
</file>